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media/image3.jpg" ContentType="image/jpeg"/>
  <Override PartName="/ppt/media/image7.jpg" ContentType="image/jpeg"/>
  <Override PartName="/ppt/media/image8.jpg" ContentType="image/jpeg"/>
  <Override PartName="/ppt/media/image10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20.jpg" ContentType="image/jpeg"/>
  <Override PartName="/ppt/media/image21.jpg" ContentType="image/jpeg"/>
  <Override PartName="/ppt/media/image23.jpg" ContentType="image/jpeg"/>
  <Override PartName="/ppt/media/image24.jpg" ContentType="image/jpeg"/>
  <Override PartName="/ppt/media/image25.jpg" ContentType="image/jpeg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6" r:id="rId2"/>
    <p:sldId id="257" r:id="rId3"/>
    <p:sldId id="258" r:id="rId4"/>
    <p:sldId id="259" r:id="rId5"/>
    <p:sldId id="266" r:id="rId6"/>
    <p:sldId id="267" r:id="rId7"/>
    <p:sldId id="264" r:id="rId8"/>
    <p:sldId id="268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5765800" cy="3244850"/>
  <p:notesSz cx="5765800" cy="324485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70" d="100"/>
          <a:sy n="170" d="100"/>
        </p:scale>
        <p:origin x="768" y="9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yszard Gabryszewski" userId="63d835b146bfacdb" providerId="LiveId" clId="{ABA3C49B-CF06-4E40-B9E3-F49757CB1960}"/>
    <pc:docChg chg="modSld">
      <pc:chgData name="Ryszard Gabryszewski" userId="63d835b146bfacdb" providerId="LiveId" clId="{ABA3C49B-CF06-4E40-B9E3-F49757CB1960}" dt="2022-09-01T11:49:25.803" v="2" actId="1076"/>
      <pc:docMkLst>
        <pc:docMk/>
      </pc:docMkLst>
      <pc:sldChg chg="modSp mod">
        <pc:chgData name="Ryszard Gabryszewski" userId="63d835b146bfacdb" providerId="LiveId" clId="{ABA3C49B-CF06-4E40-B9E3-F49757CB1960}" dt="2022-09-01T11:49:25.803" v="2" actId="1076"/>
        <pc:sldMkLst>
          <pc:docMk/>
          <pc:sldMk cId="3121811469" sldId="276"/>
        </pc:sldMkLst>
        <pc:picChg chg="mod">
          <ac:chgData name="Ryszard Gabryszewski" userId="63d835b146bfacdb" providerId="LiveId" clId="{ABA3C49B-CF06-4E40-B9E3-F49757CB1960}" dt="2022-09-01T11:49:25.803" v="2" actId="1076"/>
          <ac:picMkLst>
            <pc:docMk/>
            <pc:sldMk cId="3121811469" sldId="276"/>
            <ac:picMk id="6" creationId="{61BF57E3-83DF-40EF-8149-1D176EC7DA8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0A54B-B4B6-4B00-BBC2-7317FA48CF88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F9CC8-74FE-4F30-9096-68DC9ADFE2A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996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59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l-PL"/>
              <a:t>Kliknij, aby edytować styl wzorca podtytułu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6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r>
              <a:rPr lang="pl-PL"/>
              <a:t>Kliknij, aby edytować styl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CF47665-CEC4-36A8-E1A4-486CA4FCE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0725" y="1224139"/>
            <a:ext cx="4324350" cy="436594"/>
          </a:xfrm>
        </p:spPr>
        <p:txBody>
          <a:bodyPr anchor="b"/>
          <a:lstStyle>
            <a:lvl1pPr algn="ctr">
              <a:defRPr sz="2837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249CEC-E8E3-48C7-53AD-849842A63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725" y="1704297"/>
            <a:ext cx="4324350" cy="174663"/>
          </a:xfrm>
        </p:spPr>
        <p:txBody>
          <a:bodyPr/>
          <a:lstStyle>
            <a:lvl1pPr marL="0" indent="0" algn="ctr">
              <a:buNone/>
              <a:defRPr sz="1135"/>
            </a:lvl1pPr>
            <a:lvl2pPr marL="216210" indent="0" algn="ctr">
              <a:buNone/>
              <a:defRPr sz="946"/>
            </a:lvl2pPr>
            <a:lvl3pPr marL="432420" indent="0" algn="ctr">
              <a:buNone/>
              <a:defRPr sz="851"/>
            </a:lvl3pPr>
            <a:lvl4pPr marL="648630" indent="0" algn="ctr">
              <a:buNone/>
              <a:defRPr sz="757"/>
            </a:lvl4pPr>
            <a:lvl5pPr marL="864840" indent="0" algn="ctr">
              <a:buNone/>
              <a:defRPr sz="757"/>
            </a:lvl5pPr>
            <a:lvl6pPr marL="1081049" indent="0" algn="ctr">
              <a:buNone/>
              <a:defRPr sz="757"/>
            </a:lvl6pPr>
            <a:lvl7pPr marL="1297259" indent="0" algn="ctr">
              <a:buNone/>
              <a:defRPr sz="757"/>
            </a:lvl7pPr>
            <a:lvl8pPr marL="1513469" indent="0" algn="ctr">
              <a:buNone/>
              <a:defRPr sz="757"/>
            </a:lvl8pPr>
            <a:lvl9pPr marL="1729679" indent="0" algn="ctr">
              <a:buNone/>
              <a:defRPr sz="757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1381A1C-2234-0950-17A2-0CBBEC07AC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7A62FE87-D0D4-4E6B-AD90-205488A43998}" type="datetimeFigureOut">
              <a:rPr lang="pl-PL" smtClean="0"/>
              <a:t>01.09.2022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9441726-869D-D52F-241B-D08EE5121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5" cy="276999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A392307-2224-28D2-9A03-61EFB7E3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55FA7D5A-8614-4546-8E09-835FCE943ED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038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"/>
            <a:ext cx="5759988" cy="32399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7294" y="156680"/>
            <a:ext cx="5071211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3333B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19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5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>
            <a:extLst>
              <a:ext uri="{FF2B5EF4-FFF2-40B4-BE49-F238E27FC236}">
                <a16:creationId xmlns:a16="http://schemas.microsoft.com/office/drawing/2014/main" id="{62826D04-F794-4FD8-98BB-36EFA94DEA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3600" y="708025"/>
            <a:ext cx="4038599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pl-PL" sz="1600" b="1" spc="-45" dirty="0">
                <a:solidFill>
                  <a:srgbClr val="002060"/>
                </a:solidFill>
                <a:latin typeface="Arial"/>
                <a:cs typeface="Arial"/>
              </a:rPr>
              <a:t>Księżyce Saturna</a:t>
            </a:r>
            <a:br>
              <a:rPr lang="pl-PL" sz="1100" spc="-70" dirty="0">
                <a:solidFill>
                  <a:srgbClr val="002060"/>
                </a:solidFill>
                <a:latin typeface="Arial"/>
                <a:cs typeface="Arial"/>
              </a:rPr>
            </a:br>
            <a:br>
              <a:rPr lang="pl-PL" sz="1100" spc="-7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pl-PL" sz="1100" b="1" spc="-70" dirty="0">
                <a:solidFill>
                  <a:srgbClr val="002060"/>
                </a:solidFill>
                <a:latin typeface="Arial"/>
                <a:cs typeface="Arial"/>
              </a:rPr>
              <a:t>Natalia Zalewska</a:t>
            </a:r>
            <a:br>
              <a:rPr lang="pl-PL" sz="1100" spc="-70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pl-PL" spc="-70" dirty="0">
                <a:solidFill>
                  <a:srgbClr val="002060"/>
                </a:solidFill>
                <a:latin typeface="Arial"/>
                <a:cs typeface="Arial"/>
              </a:rPr>
              <a:t>Centrum Badań Kosmicznych Polskiej Akademii Nauk</a:t>
            </a:r>
            <a:endParaRPr lang="pl-PL" sz="11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61BF57E3-83DF-40EF-8149-1D176EC7D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71" y="2447365"/>
            <a:ext cx="3660457" cy="46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8114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33790" y="148362"/>
            <a:ext cx="4252129" cy="13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420">
              <a:defRPr/>
            </a:pPr>
            <a:r>
              <a:rPr lang="pl-PL" sz="900" dirty="0">
                <a:solidFill>
                  <a:srgbClr val="002060"/>
                </a:solidFill>
                <a:latin typeface="Calibri" panose="020F0502020204030204"/>
              </a:rPr>
              <a:t>Tytan - odkryty wraz z </a:t>
            </a:r>
            <a:r>
              <a:rPr lang="pl-PL" sz="900" dirty="0" err="1">
                <a:solidFill>
                  <a:srgbClr val="002060"/>
                </a:solidFill>
                <a:latin typeface="Calibri" panose="020F0502020204030204"/>
              </a:rPr>
              <a:t>Mimasem</a:t>
            </a:r>
            <a:r>
              <a:rPr lang="pl-PL" sz="900" dirty="0">
                <a:solidFill>
                  <a:srgbClr val="002060"/>
                </a:solidFill>
                <a:latin typeface="Calibri" panose="020F0502020204030204"/>
              </a:rPr>
              <a:t> w 1789 przez Williama Herschela, odkrywcę </a:t>
            </a:r>
            <a:r>
              <a:rPr lang="pl-PL" sz="900" dirty="0" err="1">
                <a:solidFill>
                  <a:srgbClr val="002060"/>
                </a:solidFill>
                <a:latin typeface="Calibri" panose="020F0502020204030204"/>
              </a:rPr>
              <a:t>Urana</a:t>
            </a:r>
            <a:r>
              <a:rPr lang="pl-PL" sz="851" dirty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  <a:p>
            <a:pPr defTabSz="432420">
              <a:defRPr/>
            </a:pPr>
            <a:endParaRPr lang="pl-PL" sz="851" dirty="0">
              <a:solidFill>
                <a:srgbClr val="002060"/>
              </a:solidFill>
              <a:latin typeface="Calibri" panose="020F0502020204030204"/>
            </a:endParaRPr>
          </a:p>
          <a:p>
            <a:pPr defTabSz="432420">
              <a:defRPr/>
            </a:pPr>
            <a:r>
              <a:rPr lang="pl-PL" sz="757" b="1" dirty="0">
                <a:solidFill>
                  <a:srgbClr val="002060"/>
                </a:solidFill>
                <a:latin typeface="Calibri" panose="020F0502020204030204"/>
              </a:rPr>
              <a:t>Tytan</a:t>
            </a:r>
            <a:r>
              <a:rPr lang="pl-PL" sz="757" dirty="0">
                <a:solidFill>
                  <a:srgbClr val="002060"/>
                </a:solidFill>
                <a:latin typeface="Calibri" panose="020F0502020204030204"/>
              </a:rPr>
              <a:t>					</a:t>
            </a:r>
            <a:r>
              <a:rPr lang="pl-PL" sz="757" b="1" dirty="0">
                <a:solidFill>
                  <a:srgbClr val="002060"/>
                </a:solidFill>
                <a:latin typeface="Calibri" panose="020F0502020204030204"/>
              </a:rPr>
              <a:t>Księżyc</a:t>
            </a:r>
          </a:p>
          <a:p>
            <a:pPr defTabSz="432420">
              <a:lnSpc>
                <a:spcPct val="150000"/>
              </a:lnSpc>
              <a:defRPr/>
            </a:pPr>
            <a:r>
              <a:rPr lang="pl-PL" sz="757" dirty="0">
                <a:solidFill>
                  <a:srgbClr val="002060"/>
                </a:solidFill>
                <a:latin typeface="Calibri" panose="020F0502020204030204"/>
              </a:rPr>
              <a:t>średnica 5150 km				3474,2 km</a:t>
            </a:r>
          </a:p>
          <a:p>
            <a:pPr defTabSz="432420">
              <a:lnSpc>
                <a:spcPct val="150000"/>
              </a:lnSpc>
              <a:defRPr/>
            </a:pPr>
            <a:r>
              <a:rPr lang="pl-PL" sz="757" dirty="0">
                <a:solidFill>
                  <a:srgbClr val="002060"/>
                </a:solidFill>
                <a:latin typeface="Calibri" panose="020F0502020204030204"/>
              </a:rPr>
              <a:t>gęstość 1,88 g/cm³				3,344 g/cm</a:t>
            </a:r>
            <a:r>
              <a:rPr lang="pl-PL" sz="757" baseline="30000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  <a:p>
            <a:pPr defTabSz="432420">
              <a:lnSpc>
                <a:spcPct val="150000"/>
              </a:lnSpc>
              <a:defRPr/>
            </a:pPr>
            <a:r>
              <a:rPr lang="pl-PL" sz="757" dirty="0">
                <a:solidFill>
                  <a:srgbClr val="002060"/>
                </a:solidFill>
                <a:latin typeface="Calibri" panose="020F0502020204030204"/>
              </a:rPr>
              <a:t>grawitacja 1,35 m/s²			 	1,622 m/s</a:t>
            </a:r>
            <a:r>
              <a:rPr lang="pl-PL" sz="757" baseline="30000" dirty="0">
                <a:solidFill>
                  <a:srgbClr val="002060"/>
                </a:solidFill>
                <a:latin typeface="Calibri" panose="020F0502020204030204"/>
              </a:rPr>
              <a:t>2</a:t>
            </a:r>
          </a:p>
          <a:p>
            <a:pPr defTabSz="432420">
              <a:lnSpc>
                <a:spcPct val="150000"/>
              </a:lnSpc>
              <a:defRPr/>
            </a:pPr>
            <a:r>
              <a:rPr lang="pl-PL" sz="757" dirty="0">
                <a:solidFill>
                  <a:srgbClr val="002060"/>
                </a:solidFill>
                <a:latin typeface="Calibri" panose="020F0502020204030204"/>
              </a:rPr>
              <a:t>ciśnienie atm. 146,7 </a:t>
            </a:r>
            <a:r>
              <a:rPr lang="pl-PL" sz="757" dirty="0" err="1">
                <a:solidFill>
                  <a:srgbClr val="002060"/>
                </a:solidFill>
                <a:latin typeface="Calibri" panose="020F0502020204030204"/>
              </a:rPr>
              <a:t>kPa</a:t>
            </a:r>
            <a:r>
              <a:rPr lang="pl-PL" sz="757" dirty="0">
                <a:solidFill>
                  <a:srgbClr val="002060"/>
                </a:solidFill>
                <a:latin typeface="Calibri" panose="020F0502020204030204"/>
              </a:rPr>
              <a:t>			3×10</a:t>
            </a:r>
            <a:r>
              <a:rPr lang="pl-PL" sz="757" baseline="30000" dirty="0">
                <a:solidFill>
                  <a:srgbClr val="002060"/>
                </a:solidFill>
                <a:latin typeface="Calibri" panose="020F0502020204030204"/>
              </a:rPr>
              <a:t>−13 </a:t>
            </a:r>
            <a:r>
              <a:rPr lang="pl-PL" sz="757" dirty="0" err="1">
                <a:solidFill>
                  <a:srgbClr val="002060"/>
                </a:solidFill>
                <a:latin typeface="Calibri" panose="020F0502020204030204"/>
              </a:rPr>
              <a:t>kPa</a:t>
            </a:r>
            <a:r>
              <a:rPr lang="pl-PL" sz="757" dirty="0">
                <a:solidFill>
                  <a:srgbClr val="002060"/>
                </a:solidFill>
                <a:latin typeface="Calibri" panose="020F0502020204030204"/>
              </a:rPr>
              <a:t>, 10</a:t>
            </a:r>
            <a:r>
              <a:rPr lang="pl-PL" sz="757" baseline="30000" dirty="0">
                <a:solidFill>
                  <a:srgbClr val="002060"/>
                </a:solidFill>
                <a:latin typeface="Calibri" panose="020F0502020204030204"/>
              </a:rPr>
              <a:t>−7</a:t>
            </a:r>
            <a:r>
              <a:rPr lang="pl-PL" sz="757" dirty="0">
                <a:solidFill>
                  <a:srgbClr val="002060"/>
                </a:solidFill>
                <a:latin typeface="Calibri" panose="020F0502020204030204"/>
              </a:rPr>
              <a:t> Pa	</a:t>
            </a:r>
          </a:p>
          <a:p>
            <a:pPr defTabSz="432420">
              <a:lnSpc>
                <a:spcPct val="150000"/>
              </a:lnSpc>
              <a:defRPr/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							</a:t>
            </a:r>
          </a:p>
        </p:txBody>
      </p:sp>
      <p:sp>
        <p:nvSpPr>
          <p:cNvPr id="6" name="Prostokąt 5"/>
          <p:cNvSpPr/>
          <p:nvPr/>
        </p:nvSpPr>
        <p:spPr>
          <a:xfrm>
            <a:off x="350498" y="2696690"/>
            <a:ext cx="2644562" cy="194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420">
              <a:defRPr/>
            </a:pPr>
            <a:r>
              <a:rPr lang="pl-PL" sz="662" dirty="0">
                <a:solidFill>
                  <a:prstClr val="white"/>
                </a:solidFill>
                <a:latin typeface="Calibri" panose="020F0502020204030204"/>
              </a:rPr>
              <a:t>Temp. pow..	</a:t>
            </a:r>
            <a:r>
              <a:rPr lang="pl-PL" sz="662" dirty="0">
                <a:solidFill>
                  <a:prstClr val="white"/>
                </a:solidFill>
              </a:rPr>
              <a:t>93.7 K (−179.5 °C)</a:t>
            </a:r>
            <a:endParaRPr lang="pl-PL" sz="662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2009704" y="2791847"/>
            <a:ext cx="2510110" cy="39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420">
              <a:defRPr/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T</a:t>
            </a:r>
            <a:r>
              <a:rPr lang="pl-PL" sz="662" dirty="0" err="1">
                <a:solidFill>
                  <a:srgbClr val="002060"/>
                </a:solidFill>
                <a:latin typeface="Calibri" panose="020F0502020204030204"/>
              </a:rPr>
              <a:t>emp</a:t>
            </a:r>
            <a:r>
              <a:rPr lang="en-US" sz="662" dirty="0">
                <a:solidFill>
                  <a:srgbClr val="002060"/>
                </a:solidFill>
                <a:latin typeface="Calibri" panose="020F0502020204030204"/>
              </a:rPr>
              <a:t>.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 Pow.	</a:t>
            </a:r>
            <a:r>
              <a:rPr lang="en-US" sz="662" dirty="0">
                <a:solidFill>
                  <a:srgbClr val="002060"/>
                </a:solidFill>
                <a:latin typeface="Calibri" panose="020F0502020204030204"/>
              </a:rPr>
              <a:t>	min	mean	max</a:t>
            </a:r>
          </a:p>
          <a:p>
            <a:pPr defTabSz="432420">
              <a:defRPr/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Kelvin </a:t>
            </a:r>
            <a:r>
              <a:rPr lang="en-US" sz="662" dirty="0">
                <a:solidFill>
                  <a:srgbClr val="002060"/>
                </a:solidFill>
                <a:latin typeface="Calibri" panose="020F0502020204030204"/>
              </a:rPr>
              <a:t>Equator	100 K	220 K	390 K</a:t>
            </a:r>
            <a:endParaRPr lang="pl-PL" sz="662" dirty="0">
              <a:solidFill>
                <a:srgbClr val="002060"/>
              </a:solidFill>
              <a:latin typeface="Calibri" panose="020F0502020204030204"/>
            </a:endParaRPr>
          </a:p>
          <a:p>
            <a:pPr defTabSz="432420">
              <a:defRPr/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Celsius		-173°C	-53°C	+117°C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2DF55D73-B88A-F153-8808-8B94B9BFD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375" y="1369760"/>
            <a:ext cx="2105756" cy="1422087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8FFB1550-B2F5-9D51-70B1-C13AA9E8AA62}"/>
              </a:ext>
            </a:extLst>
          </p:cNvPr>
          <p:cNvSpPr txBox="1"/>
          <p:nvPr/>
        </p:nvSpPr>
        <p:spPr>
          <a:xfrm>
            <a:off x="620197" y="1360166"/>
            <a:ext cx="1247314" cy="1794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851" dirty="0">
                <a:solidFill>
                  <a:srgbClr val="002060"/>
                </a:solidFill>
              </a:rPr>
              <a:t>Skład </a:t>
            </a:r>
            <a:r>
              <a:rPr lang="pl-PL" sz="851" dirty="0" err="1">
                <a:solidFill>
                  <a:srgbClr val="002060"/>
                </a:solidFill>
              </a:rPr>
              <a:t>atm</a:t>
            </a:r>
            <a:r>
              <a:rPr lang="pl-PL" sz="851" dirty="0">
                <a:solidFill>
                  <a:srgbClr val="002060"/>
                </a:solidFill>
              </a:rPr>
              <a:t>:</a:t>
            </a:r>
          </a:p>
          <a:p>
            <a:r>
              <a:rPr lang="en-US" sz="851" dirty="0">
                <a:solidFill>
                  <a:srgbClr val="002060"/>
                </a:solidFill>
              </a:rPr>
              <a:t>	</a:t>
            </a:r>
          </a:p>
          <a:p>
            <a:r>
              <a:rPr lang="en-US" sz="851" dirty="0" err="1">
                <a:solidFill>
                  <a:srgbClr val="002060"/>
                </a:solidFill>
              </a:rPr>
              <a:t>Stratos</a:t>
            </a:r>
            <a:r>
              <a:rPr lang="pl-PL" sz="851" dirty="0" err="1">
                <a:solidFill>
                  <a:srgbClr val="002060"/>
                </a:solidFill>
              </a:rPr>
              <a:t>fera</a:t>
            </a:r>
            <a:r>
              <a:rPr lang="en-US" sz="851" dirty="0">
                <a:solidFill>
                  <a:srgbClr val="002060"/>
                </a:solidFill>
              </a:rPr>
              <a:t>:</a:t>
            </a:r>
          </a:p>
          <a:p>
            <a:r>
              <a:rPr lang="en-US" sz="851" dirty="0">
                <a:solidFill>
                  <a:srgbClr val="002060"/>
                </a:solidFill>
              </a:rPr>
              <a:t>98.4% </a:t>
            </a:r>
            <a:r>
              <a:rPr lang="pl-PL" sz="851" dirty="0">
                <a:solidFill>
                  <a:srgbClr val="002060"/>
                </a:solidFill>
              </a:rPr>
              <a:t>azot</a:t>
            </a:r>
            <a:r>
              <a:rPr lang="en-US" sz="851" dirty="0">
                <a:solidFill>
                  <a:srgbClr val="002060"/>
                </a:solidFill>
              </a:rPr>
              <a:t> (N2),</a:t>
            </a:r>
          </a:p>
          <a:p>
            <a:r>
              <a:rPr lang="en-US" sz="851" dirty="0">
                <a:solidFill>
                  <a:srgbClr val="002060"/>
                </a:solidFill>
              </a:rPr>
              <a:t>1.4% </a:t>
            </a:r>
            <a:r>
              <a:rPr lang="pl-PL" sz="851" dirty="0">
                <a:solidFill>
                  <a:srgbClr val="002060"/>
                </a:solidFill>
              </a:rPr>
              <a:t>metan</a:t>
            </a:r>
            <a:r>
              <a:rPr lang="en-US" sz="851" dirty="0">
                <a:solidFill>
                  <a:srgbClr val="002060"/>
                </a:solidFill>
              </a:rPr>
              <a:t> (CH4),</a:t>
            </a:r>
          </a:p>
          <a:p>
            <a:r>
              <a:rPr lang="en-US" sz="851" dirty="0">
                <a:solidFill>
                  <a:srgbClr val="002060"/>
                </a:solidFill>
              </a:rPr>
              <a:t>0.2% </a:t>
            </a:r>
            <a:r>
              <a:rPr lang="pl-PL" sz="851" dirty="0">
                <a:solidFill>
                  <a:srgbClr val="002060"/>
                </a:solidFill>
              </a:rPr>
              <a:t>wodór</a:t>
            </a:r>
            <a:r>
              <a:rPr lang="en-US" sz="851" dirty="0">
                <a:solidFill>
                  <a:srgbClr val="002060"/>
                </a:solidFill>
              </a:rPr>
              <a:t> (H2);</a:t>
            </a:r>
          </a:p>
          <a:p>
            <a:endParaRPr lang="en-US" sz="851" dirty="0">
              <a:solidFill>
                <a:srgbClr val="002060"/>
              </a:solidFill>
            </a:endParaRPr>
          </a:p>
          <a:p>
            <a:r>
              <a:rPr lang="pl-PL" sz="851" dirty="0">
                <a:solidFill>
                  <a:srgbClr val="002060"/>
                </a:solidFill>
              </a:rPr>
              <a:t>Niska</a:t>
            </a:r>
            <a:r>
              <a:rPr lang="en-US" sz="851" dirty="0">
                <a:solidFill>
                  <a:srgbClr val="002060"/>
                </a:solidFill>
              </a:rPr>
              <a:t> </a:t>
            </a:r>
            <a:r>
              <a:rPr lang="en-US" sz="851" dirty="0" err="1">
                <a:solidFill>
                  <a:srgbClr val="002060"/>
                </a:solidFill>
              </a:rPr>
              <a:t>tropos</a:t>
            </a:r>
            <a:r>
              <a:rPr lang="pl-PL" sz="851" dirty="0" err="1">
                <a:solidFill>
                  <a:srgbClr val="002060"/>
                </a:solidFill>
              </a:rPr>
              <a:t>fera</a:t>
            </a:r>
            <a:r>
              <a:rPr lang="en-US" sz="851" dirty="0">
                <a:solidFill>
                  <a:srgbClr val="002060"/>
                </a:solidFill>
              </a:rPr>
              <a:t>:</a:t>
            </a:r>
          </a:p>
          <a:p>
            <a:r>
              <a:rPr lang="en-US" sz="851" dirty="0">
                <a:solidFill>
                  <a:srgbClr val="002060"/>
                </a:solidFill>
              </a:rPr>
              <a:t>95.0% N</a:t>
            </a:r>
          </a:p>
          <a:p>
            <a:r>
              <a:rPr lang="en-US" sz="851" dirty="0">
                <a:solidFill>
                  <a:srgbClr val="002060"/>
                </a:solidFill>
              </a:rPr>
              <a:t>2, 4.9% CH4</a:t>
            </a:r>
          </a:p>
          <a:p>
            <a:r>
              <a:rPr lang="en-US" sz="851" dirty="0">
                <a:solidFill>
                  <a:srgbClr val="002060"/>
                </a:solidFill>
              </a:rPr>
              <a:t>97% N2, </a:t>
            </a:r>
            <a:endParaRPr lang="pl-PL" sz="851" dirty="0">
              <a:solidFill>
                <a:srgbClr val="002060"/>
              </a:solidFill>
            </a:endParaRPr>
          </a:p>
          <a:p>
            <a:r>
              <a:rPr lang="en-US" sz="851" dirty="0">
                <a:solidFill>
                  <a:srgbClr val="002060"/>
                </a:solidFill>
              </a:rPr>
              <a:t>2.7±0.1% CH4,</a:t>
            </a:r>
            <a:endParaRPr lang="pl-PL" sz="851" dirty="0">
              <a:solidFill>
                <a:srgbClr val="002060"/>
              </a:solidFill>
            </a:endParaRPr>
          </a:p>
          <a:p>
            <a:r>
              <a:rPr lang="en-US" sz="851" dirty="0">
                <a:solidFill>
                  <a:srgbClr val="002060"/>
                </a:solidFill>
              </a:rPr>
              <a:t>0.1–0.2% H2</a:t>
            </a:r>
            <a:endParaRPr lang="pl-PL" sz="851" dirty="0">
              <a:solidFill>
                <a:srgbClr val="00206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268" y="2638693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5763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128" y="391318"/>
            <a:ext cx="3420672" cy="2565504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2285735" y="60254"/>
            <a:ext cx="2488182" cy="23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946" b="1" dirty="0">
                <a:solidFill>
                  <a:srgbClr val="002060"/>
                </a:solidFill>
              </a:rPr>
              <a:t>Prawdopodobna budowa wewnętrzna Tytana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BD68FA46-54F3-A67A-3D4D-C144EECA8F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98" y="1069767"/>
            <a:ext cx="1939437" cy="1450851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286904" y="2580520"/>
            <a:ext cx="1998831" cy="48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51" dirty="0">
                <a:solidFill>
                  <a:srgbClr val="002060"/>
                </a:solidFill>
              </a:rPr>
              <a:t>Jeziora metanowe uchwycone przez sondę Cassini</a:t>
            </a:r>
          </a:p>
          <a:p>
            <a:r>
              <a:rPr lang="pl-PL" sz="851" dirty="0">
                <a:solidFill>
                  <a:srgbClr val="002060"/>
                </a:solidFill>
              </a:rPr>
              <a:t>(ISS </a:t>
            </a:r>
            <a:r>
              <a:rPr lang="pl-PL" sz="851" dirty="0" err="1">
                <a:solidFill>
                  <a:srgbClr val="002060"/>
                </a:solidFill>
              </a:rPr>
              <a:t>narrow-angle</a:t>
            </a:r>
            <a:r>
              <a:rPr lang="pl-PL" sz="851" dirty="0">
                <a:solidFill>
                  <a:srgbClr val="002060"/>
                </a:solidFill>
              </a:rPr>
              <a:t> </a:t>
            </a:r>
            <a:r>
              <a:rPr lang="pl-PL" sz="851" dirty="0" err="1">
                <a:solidFill>
                  <a:srgbClr val="002060"/>
                </a:solidFill>
              </a:rPr>
              <a:t>camera</a:t>
            </a:r>
            <a:r>
              <a:rPr lang="pl-PL" sz="851" dirty="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45886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B190DA2D-9993-8F87-1A07-1FB80B997D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8" y="342384"/>
            <a:ext cx="1847803" cy="181215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054D3C07-E8E7-DFBD-E818-DA3734939D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442" y="342384"/>
            <a:ext cx="1178013" cy="2348569"/>
          </a:xfrm>
          <a:prstGeom prst="rect">
            <a:avLst/>
          </a:prstGeom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74D0BB4D-67B3-5789-CE42-110DF9AAA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385" y="342384"/>
            <a:ext cx="1913782" cy="939909"/>
          </a:xfrm>
          <a:prstGeom prst="rect">
            <a:avLst/>
          </a:prstGeom>
        </p:spPr>
      </p:pic>
      <p:sp>
        <p:nvSpPr>
          <p:cNvPr id="2" name="pole tekstowe 1"/>
          <p:cNvSpPr txBox="1"/>
          <p:nvPr/>
        </p:nvSpPr>
        <p:spPr>
          <a:xfrm>
            <a:off x="2686304" y="1327681"/>
            <a:ext cx="865943" cy="223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51" dirty="0">
                <a:solidFill>
                  <a:srgbClr val="002060"/>
                </a:solidFill>
              </a:rPr>
              <a:t>Sonda Huygens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122057" y="2725491"/>
            <a:ext cx="1493610" cy="485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51" dirty="0">
                <a:solidFill>
                  <a:srgbClr val="002060"/>
                </a:solidFill>
              </a:rPr>
              <a:t>Obraz powierzchni Tytana </a:t>
            </a:r>
          </a:p>
          <a:p>
            <a:r>
              <a:rPr lang="pl-PL" sz="851" dirty="0">
                <a:solidFill>
                  <a:srgbClr val="002060"/>
                </a:solidFill>
              </a:rPr>
              <a:t>wykonany przez sondę Huygens</a:t>
            </a:r>
          </a:p>
        </p:txBody>
      </p:sp>
      <p:sp>
        <p:nvSpPr>
          <p:cNvPr id="5" name="Prostokąt 4"/>
          <p:cNvSpPr/>
          <p:nvPr/>
        </p:nvSpPr>
        <p:spPr>
          <a:xfrm>
            <a:off x="200340" y="2168657"/>
            <a:ext cx="2097755" cy="354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51" dirty="0">
                <a:solidFill>
                  <a:srgbClr val="002060"/>
                </a:solidFill>
              </a:rPr>
              <a:t>Mozaika przedstawiająca kanały na Tytanie</a:t>
            </a:r>
          </a:p>
          <a:p>
            <a:r>
              <a:rPr lang="pl-PL" sz="851" dirty="0">
                <a:solidFill>
                  <a:srgbClr val="002060"/>
                </a:solidFill>
              </a:rPr>
              <a:t> wykonana przez próbnik Huygens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667" y="3051054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7509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753AFA1-0887-029F-2418-3102B73D83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195" y="272451"/>
            <a:ext cx="2971605" cy="2971605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998226" y="2438727"/>
            <a:ext cx="1701107" cy="2232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851" b="1" dirty="0">
                <a:solidFill>
                  <a:srgbClr val="002060"/>
                </a:solidFill>
              </a:rPr>
              <a:t>Krater Herschel- 139 km średnicy </a:t>
            </a:r>
          </a:p>
        </p:txBody>
      </p:sp>
      <p:cxnSp>
        <p:nvCxnSpPr>
          <p:cNvPr id="6" name="Łącznik prosty ze strzałką 5"/>
          <p:cNvCxnSpPr>
            <a:stCxn id="4" idx="3"/>
          </p:cNvCxnSpPr>
          <p:nvPr/>
        </p:nvCxnSpPr>
        <p:spPr>
          <a:xfrm flipV="1">
            <a:off x="2699333" y="1839984"/>
            <a:ext cx="1963953" cy="71037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454" y="3090902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6">
            <a:extLst>
              <a:ext uri="{FF2B5EF4-FFF2-40B4-BE49-F238E27FC236}">
                <a16:creationId xmlns:a16="http://schemas.microsoft.com/office/drawing/2014/main" id="{B2040746-9E00-41EF-9D6E-76BECACFF512}"/>
              </a:ext>
            </a:extLst>
          </p:cNvPr>
          <p:cNvSpPr/>
          <p:nvPr/>
        </p:nvSpPr>
        <p:spPr>
          <a:xfrm>
            <a:off x="232157" y="248069"/>
            <a:ext cx="2845151" cy="16376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Mimas</a:t>
            </a:r>
            <a:r>
              <a:rPr kumimoji="0" lang="pl-PL" sz="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		</a:t>
            </a:r>
            <a:r>
              <a:rPr kumimoji="0" lang="pl-PL" sz="7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Księżyc Ziemi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średnica  414,8 × 394,4 × 381,4 km			3474,2 km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gęstość  1,17 g/cm³		3,344 g/cm</a:t>
            </a:r>
            <a:r>
              <a:rPr kumimoji="0" lang="pl-PL" sz="700" b="0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grawitacja   0,0636 m/s²		 1,622 m/s</a:t>
            </a:r>
            <a:r>
              <a:rPr kumimoji="0" lang="pl-PL" sz="700" b="0" i="0" u="none" strike="noStrike" kern="0" cap="none" spc="0" normalizeH="0" baseline="3000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2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7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					temperatura powierzchni 64 K			</a:t>
            </a:r>
          </a:p>
        </p:txBody>
      </p:sp>
    </p:spTree>
    <p:extLst>
      <p:ext uri="{BB962C8B-B14F-4D97-AF65-F5344CB8AC3E}">
        <p14:creationId xmlns:p14="http://schemas.microsoft.com/office/powerpoint/2010/main" val="2434781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B1EF347F-2A9A-644F-D58D-596326B5B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2213" y="291263"/>
            <a:ext cx="2953587" cy="295358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265179" y="291263"/>
            <a:ext cx="2882900" cy="19706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pl-PL" sz="851" b="1" dirty="0" err="1">
                <a:solidFill>
                  <a:srgbClr val="002060"/>
                </a:solidFill>
              </a:rPr>
              <a:t>Hyperion</a:t>
            </a:r>
            <a:r>
              <a:rPr lang="pl-PL" sz="851" dirty="0">
                <a:solidFill>
                  <a:srgbClr val="002060"/>
                </a:solidFill>
              </a:rPr>
              <a:t>		</a:t>
            </a:r>
            <a:r>
              <a:rPr lang="pl-PL" sz="851" b="1" dirty="0">
                <a:solidFill>
                  <a:srgbClr val="002060"/>
                </a:solidFill>
              </a:rPr>
              <a:t>Księżyc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851" dirty="0">
                <a:solidFill>
                  <a:srgbClr val="002060"/>
                </a:solidFill>
              </a:rPr>
              <a:t>średnica 270 ± 8 km 		3474,2 km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851" dirty="0">
                <a:solidFill>
                  <a:srgbClr val="002060"/>
                </a:solidFill>
              </a:rPr>
              <a:t>gęstość 0,544 ± 0,050 g/cm³	3,344 g/cm</a:t>
            </a:r>
            <a:r>
              <a:rPr lang="pl-PL" sz="851" baseline="30000" dirty="0">
                <a:solidFill>
                  <a:srgbClr val="002060"/>
                </a:solidFill>
              </a:rPr>
              <a:t>3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851" dirty="0">
                <a:solidFill>
                  <a:srgbClr val="002060"/>
                </a:solidFill>
              </a:rPr>
              <a:t>grawitacja 0,017–0,021 m/s²	1,622 m/s</a:t>
            </a:r>
            <a:r>
              <a:rPr lang="pl-PL" sz="851" baseline="30000" dirty="0">
                <a:solidFill>
                  <a:srgbClr val="002060"/>
                </a:solidFill>
              </a:rPr>
              <a:t>2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851" dirty="0">
                <a:solidFill>
                  <a:srgbClr val="002060"/>
                </a:solidFill>
              </a:rPr>
              <a:t>									</a:t>
            </a:r>
          </a:p>
          <a:p>
            <a:pPr lvl="0">
              <a:lnSpc>
                <a:spcPct val="150000"/>
              </a:lnSpc>
              <a:defRPr/>
            </a:pPr>
            <a:r>
              <a:rPr lang="it-IT" sz="851" dirty="0">
                <a:solidFill>
                  <a:srgbClr val="002060"/>
                </a:solidFill>
              </a:rPr>
              <a:t>Temperatura</a:t>
            </a:r>
            <a:r>
              <a:rPr lang="pl-PL" sz="851" dirty="0">
                <a:solidFill>
                  <a:srgbClr val="002060"/>
                </a:solidFill>
              </a:rPr>
              <a:t> pow.</a:t>
            </a:r>
            <a:r>
              <a:rPr lang="it-IT" sz="851" dirty="0">
                <a:solidFill>
                  <a:srgbClr val="002060"/>
                </a:solidFill>
              </a:rPr>
              <a:t>	93 K (-180 C)</a:t>
            </a:r>
            <a:endParaRPr lang="pl-PL" sz="851" dirty="0">
              <a:solidFill>
                <a:srgbClr val="00206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65179" y="35514"/>
            <a:ext cx="4756637" cy="223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851" b="1" dirty="0" err="1">
                <a:solidFill>
                  <a:srgbClr val="002060"/>
                </a:solidFill>
              </a:rPr>
              <a:t>Hyperion</a:t>
            </a:r>
            <a:r>
              <a:rPr lang="pl-PL" sz="851" b="1" dirty="0">
                <a:solidFill>
                  <a:srgbClr val="002060"/>
                </a:solidFill>
              </a:rPr>
              <a:t> </a:t>
            </a:r>
            <a:r>
              <a:rPr lang="pl-PL" sz="851" dirty="0">
                <a:solidFill>
                  <a:srgbClr val="002060"/>
                </a:solidFill>
              </a:rPr>
              <a:t>odkryty w 1848 r. przez W. </a:t>
            </a:r>
            <a:r>
              <a:rPr lang="pl-PL" sz="851" dirty="0" err="1">
                <a:solidFill>
                  <a:srgbClr val="002060"/>
                </a:solidFill>
              </a:rPr>
              <a:t>Lassella</a:t>
            </a:r>
            <a:r>
              <a:rPr lang="pl-PL" sz="851" dirty="0">
                <a:solidFill>
                  <a:srgbClr val="002060"/>
                </a:solidFill>
              </a:rPr>
              <a:t> oraz niezależnie przez W.C. Bonda i jego syna, G.P. Bonda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245" y="3037541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8070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1633D3F3-C906-3994-F2DA-0A350EDDCC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416" y="1646665"/>
            <a:ext cx="1612608" cy="1290086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CDC9B679-2394-C506-8FC5-B36BFF8FD4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163" y="405047"/>
            <a:ext cx="960967" cy="768773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AD1E557F-B8F2-0212-06BC-85E9649C60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472" y="1410694"/>
            <a:ext cx="1979693" cy="1526057"/>
          </a:xfrm>
          <a:prstGeom prst="rect">
            <a:avLst/>
          </a:prstGeom>
        </p:spPr>
      </p:pic>
      <p:sp>
        <p:nvSpPr>
          <p:cNvPr id="2" name="Prostokąt 1"/>
          <p:cNvSpPr/>
          <p:nvPr/>
        </p:nvSpPr>
        <p:spPr>
          <a:xfrm>
            <a:off x="303805" y="147276"/>
            <a:ext cx="2882900" cy="138140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pl-PL" sz="851" b="1" dirty="0">
                <a:solidFill>
                  <a:srgbClr val="002060"/>
                </a:solidFill>
              </a:rPr>
              <a:t>Pan</a:t>
            </a:r>
            <a:r>
              <a:rPr lang="pl-PL" sz="851" dirty="0">
                <a:solidFill>
                  <a:srgbClr val="002060"/>
                </a:solidFill>
              </a:rPr>
              <a:t>		</a:t>
            </a:r>
            <a:r>
              <a:rPr lang="pl-PL" sz="851" b="1" dirty="0">
                <a:solidFill>
                  <a:srgbClr val="002060"/>
                </a:solidFill>
              </a:rPr>
              <a:t>Księżyc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851" dirty="0">
                <a:solidFill>
                  <a:srgbClr val="002060"/>
                </a:solidFill>
              </a:rPr>
              <a:t>średnica 14,1 ± 1,3 km	3474,2 km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851" dirty="0">
                <a:solidFill>
                  <a:srgbClr val="002060"/>
                </a:solidFill>
              </a:rPr>
              <a:t>gęstość 0,42 ± 0,15  g/cm³	3,344 g/cm</a:t>
            </a:r>
            <a:r>
              <a:rPr lang="pl-PL" sz="851" baseline="30000" dirty="0">
                <a:solidFill>
                  <a:srgbClr val="002060"/>
                </a:solidFill>
              </a:rPr>
              <a:t>3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851" dirty="0">
                <a:solidFill>
                  <a:srgbClr val="002060"/>
                </a:solidFill>
              </a:rPr>
              <a:t>grawitacja 0,0001–0,0018 m/s²	1,622 m/s</a:t>
            </a:r>
            <a:r>
              <a:rPr lang="pl-PL" sz="851" baseline="30000" dirty="0">
                <a:solidFill>
                  <a:srgbClr val="002060"/>
                </a:solidFill>
              </a:rPr>
              <a:t>2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851" dirty="0">
                <a:solidFill>
                  <a:srgbClr val="002060"/>
                </a:solidFill>
              </a:rPr>
              <a:t>				</a:t>
            </a:r>
          </a:p>
          <a:p>
            <a:pPr lvl="0">
              <a:lnSpc>
                <a:spcPct val="150000"/>
              </a:lnSpc>
              <a:defRPr/>
            </a:pPr>
            <a:r>
              <a:rPr lang="pl-PL" sz="851" dirty="0">
                <a:solidFill>
                  <a:srgbClr val="002060"/>
                </a:solidFill>
              </a:rPr>
              <a:t>Temperatura powierzchni	78 K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321" y="2783597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78B31D9-06D8-D5F0-E1C3-9595E079C17D}"/>
              </a:ext>
            </a:extLst>
          </p:cNvPr>
          <p:cNvSpPr txBox="1"/>
          <p:nvPr/>
        </p:nvSpPr>
        <p:spPr>
          <a:xfrm>
            <a:off x="3130504" y="1187428"/>
            <a:ext cx="2592376" cy="2232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51" dirty="0">
                <a:solidFill>
                  <a:srgbClr val="002060"/>
                </a:solidFill>
              </a:rPr>
              <a:t>Pan krąży w przerwie </a:t>
            </a:r>
            <a:r>
              <a:rPr lang="pl-PL" sz="851" dirty="0" err="1">
                <a:solidFill>
                  <a:srgbClr val="002060"/>
                </a:solidFill>
              </a:rPr>
              <a:t>Enckego</a:t>
            </a:r>
            <a:r>
              <a:rPr lang="pl-PL" sz="851" dirty="0">
                <a:solidFill>
                  <a:srgbClr val="002060"/>
                </a:solidFill>
              </a:rPr>
              <a:t> w pierścieniu A Saturna</a:t>
            </a:r>
          </a:p>
        </p:txBody>
      </p:sp>
    </p:spTree>
    <p:extLst>
      <p:ext uri="{BB962C8B-B14F-4D97-AF65-F5344CB8AC3E}">
        <p14:creationId xmlns:p14="http://schemas.microsoft.com/office/powerpoint/2010/main" val="1305547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019F7C29-FB7C-4261-86D2-6E6A244209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427" y="712538"/>
            <a:ext cx="1701538" cy="2362403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D14D241-41EB-1B0E-3D09-A092A31BCA64}"/>
              </a:ext>
            </a:extLst>
          </p:cNvPr>
          <p:cNvSpPr txBox="1"/>
          <p:nvPr/>
        </p:nvSpPr>
        <p:spPr>
          <a:xfrm>
            <a:off x="1911552" y="169910"/>
            <a:ext cx="1844800" cy="3542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702" b="1" dirty="0">
                <a:solidFill>
                  <a:srgbClr val="002060"/>
                </a:solidFill>
              </a:rPr>
              <a:t>Dziękuję za uwagę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928" y="3090902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57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DBD7C6C9-B393-1750-E127-2007F01774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64" y="461651"/>
            <a:ext cx="4324350" cy="2667441"/>
          </a:xfrm>
          <a:prstGeom prst="rect">
            <a:avLst/>
          </a:prstGeom>
        </p:spPr>
      </p:pic>
      <p:sp>
        <p:nvSpPr>
          <p:cNvPr id="3" name="Podtytuł 2">
            <a:extLst>
              <a:ext uri="{FF2B5EF4-FFF2-40B4-BE49-F238E27FC236}">
                <a16:creationId xmlns:a16="http://schemas.microsoft.com/office/drawing/2014/main" id="{A03D3397-056E-6916-BEBF-70E04FF34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1810" y="74561"/>
            <a:ext cx="4053264" cy="733402"/>
          </a:xfrm>
        </p:spPr>
        <p:txBody>
          <a:bodyPr>
            <a:normAutofit/>
          </a:bodyPr>
          <a:lstStyle/>
          <a:p>
            <a:r>
              <a:rPr lang="pl-PL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Księżyce Saturna- projekt misji</a:t>
            </a:r>
            <a:endParaRPr lang="pl-PL" sz="2000" dirty="0">
              <a:solidFill>
                <a:srgbClr val="002060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4620575" y="2949491"/>
            <a:ext cx="543739" cy="179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32420">
              <a:defRPr/>
            </a:pPr>
            <a:r>
              <a:rPr lang="pl-PL" sz="567" kern="0" dirty="0" err="1">
                <a:solidFill>
                  <a:schemeClr val="bg1"/>
                </a:solidFill>
              </a:rPr>
              <a:t>Credit</a:t>
            </a:r>
            <a:r>
              <a:rPr lang="pl-PL" sz="567" kern="0" dirty="0">
                <a:solidFill>
                  <a:schemeClr val="bg1"/>
                </a:solidFill>
              </a:rPr>
              <a:t> NASA</a:t>
            </a:r>
          </a:p>
        </p:txBody>
      </p:sp>
    </p:spTree>
    <p:extLst>
      <p:ext uri="{BB962C8B-B14F-4D97-AF65-F5344CB8AC3E}">
        <p14:creationId xmlns:p14="http://schemas.microsoft.com/office/powerpoint/2010/main" val="2739153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7F4A77DE-BE55-CE09-9CE8-6D8B7A567A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296" y="290576"/>
            <a:ext cx="3611243" cy="271460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E5960646-A8E3-7979-C914-49544DC25823}"/>
              </a:ext>
            </a:extLst>
          </p:cNvPr>
          <p:cNvSpPr txBox="1"/>
          <p:nvPr/>
        </p:nvSpPr>
        <p:spPr>
          <a:xfrm>
            <a:off x="548610" y="216310"/>
            <a:ext cx="1494320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35" dirty="0">
                <a:solidFill>
                  <a:srgbClr val="002060"/>
                </a:solidFill>
              </a:rPr>
              <a:t>Budowa sondy Cassini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118CEA-EC8C-B642-16AA-427D0079DAD6}"/>
              </a:ext>
            </a:extLst>
          </p:cNvPr>
          <p:cNvSpPr txBox="1"/>
          <p:nvPr/>
        </p:nvSpPr>
        <p:spPr>
          <a:xfrm>
            <a:off x="548610" y="591674"/>
            <a:ext cx="1432590" cy="877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51" dirty="0">
                <a:solidFill>
                  <a:srgbClr val="002060"/>
                </a:solidFill>
              </a:rPr>
              <a:t>Cassini-Huygens – misja bezzałogowej sondy kosmicznej przeznaczonej </a:t>
            </a:r>
          </a:p>
          <a:p>
            <a:r>
              <a:rPr lang="pl-PL" sz="851" dirty="0">
                <a:solidFill>
                  <a:srgbClr val="002060"/>
                </a:solidFill>
              </a:rPr>
              <a:t>do wykonania badań Saturna, jego pierścieni, księżyców i magnetosfery.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B042142E-DB11-15BF-8C35-897B8D58F64E}"/>
              </a:ext>
            </a:extLst>
          </p:cNvPr>
          <p:cNvSpPr txBox="1"/>
          <p:nvPr/>
        </p:nvSpPr>
        <p:spPr>
          <a:xfrm>
            <a:off x="2732488" y="3006721"/>
            <a:ext cx="3418791" cy="223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51" dirty="0">
                <a:solidFill>
                  <a:srgbClr val="002060"/>
                </a:solidFill>
              </a:rPr>
              <a:t>https://en.wikipedia.org/wiki/File:Cassini%27s_Grand_Finale.ogv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30" y="2818205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011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89" y="3051666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rostokąt 8">
            <a:extLst>
              <a:ext uri="{FF2B5EF4-FFF2-40B4-BE49-F238E27FC236}">
                <a16:creationId xmlns:a16="http://schemas.microsoft.com/office/drawing/2014/main" id="{C94C3152-5DD7-4414-805F-9588EA8113DD}"/>
              </a:ext>
            </a:extLst>
          </p:cNvPr>
          <p:cNvSpPr/>
          <p:nvPr/>
        </p:nvSpPr>
        <p:spPr>
          <a:xfrm>
            <a:off x="861465" y="120408"/>
            <a:ext cx="4267190" cy="2609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420"/>
            <a:r>
              <a:rPr lang="pl-PL" sz="900" dirty="0">
                <a:solidFill>
                  <a:srgbClr val="002060"/>
                </a:solidFill>
                <a:latin typeface="Calibri" panose="020F0502020204030204"/>
              </a:rPr>
              <a:t>Odkryty wraz z </a:t>
            </a:r>
            <a:r>
              <a:rPr lang="pl-PL" sz="900" dirty="0" err="1">
                <a:solidFill>
                  <a:srgbClr val="002060"/>
                </a:solidFill>
                <a:latin typeface="Calibri" panose="020F0502020204030204"/>
              </a:rPr>
              <a:t>Mimasem</a:t>
            </a:r>
            <a:r>
              <a:rPr lang="pl-PL" sz="900" dirty="0">
                <a:solidFill>
                  <a:srgbClr val="002060"/>
                </a:solidFill>
                <a:latin typeface="Calibri" panose="020F0502020204030204"/>
              </a:rPr>
              <a:t> w 1789 przez Williama Herschela, odkrywcę </a:t>
            </a:r>
            <a:r>
              <a:rPr lang="pl-PL" sz="900" dirty="0" err="1">
                <a:solidFill>
                  <a:srgbClr val="002060"/>
                </a:solidFill>
                <a:latin typeface="Calibri" panose="020F0502020204030204"/>
              </a:rPr>
              <a:t>Urana</a:t>
            </a:r>
            <a:r>
              <a:rPr lang="pl-PL" sz="900" dirty="0">
                <a:solidFill>
                  <a:srgbClr val="002060"/>
                </a:solidFill>
                <a:latin typeface="Calibri" panose="020F0502020204030204"/>
              </a:rPr>
              <a:t>.</a:t>
            </a:r>
          </a:p>
          <a:p>
            <a:pPr defTabSz="432420"/>
            <a:endParaRPr lang="pl-PL" sz="851" dirty="0">
              <a:solidFill>
                <a:srgbClr val="002060"/>
              </a:solidFill>
              <a:latin typeface="Calibri" panose="020F0502020204030204"/>
            </a:endParaRPr>
          </a:p>
          <a:p>
            <a:pPr defTabSz="432420"/>
            <a:r>
              <a:rPr lang="pl-PL" sz="851" b="1" dirty="0" err="1">
                <a:solidFill>
                  <a:srgbClr val="002060"/>
                </a:solidFill>
                <a:latin typeface="Calibri" panose="020F0502020204030204"/>
              </a:rPr>
              <a:t>Enceladus</a:t>
            </a:r>
            <a:r>
              <a:rPr lang="pl-PL" sz="851" dirty="0">
                <a:solidFill>
                  <a:srgbClr val="002060"/>
                </a:solidFill>
                <a:latin typeface="Calibri" panose="020F0502020204030204"/>
              </a:rPr>
              <a:t>				</a:t>
            </a:r>
            <a:r>
              <a:rPr lang="pl-PL" sz="851" b="1" dirty="0">
                <a:solidFill>
                  <a:srgbClr val="002060"/>
                </a:solidFill>
                <a:latin typeface="Calibri" panose="020F0502020204030204"/>
              </a:rPr>
              <a:t>Księżyc</a:t>
            </a:r>
          </a:p>
          <a:p>
            <a:pPr defTabSz="432420">
              <a:lnSpc>
                <a:spcPct val="150000"/>
              </a:lnSpc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średnica 499 km 				3474,2 km</a:t>
            </a:r>
          </a:p>
          <a:p>
            <a:pPr defTabSz="432420">
              <a:lnSpc>
                <a:spcPct val="150000"/>
              </a:lnSpc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gęstość 1,61 g/cm</a:t>
            </a:r>
            <a:r>
              <a:rPr lang="pl-PL" sz="662" baseline="30000" dirty="0">
                <a:solidFill>
                  <a:srgbClr val="002060"/>
                </a:solidFill>
                <a:latin typeface="Calibri" panose="020F0502020204030204"/>
              </a:rPr>
              <a:t>3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				3,344 g/cm</a:t>
            </a:r>
            <a:r>
              <a:rPr lang="pl-PL" sz="662" baseline="30000" dirty="0">
                <a:solidFill>
                  <a:srgbClr val="002060"/>
                </a:solidFill>
                <a:latin typeface="Calibri" panose="020F0502020204030204"/>
              </a:rPr>
              <a:t>3</a:t>
            </a:r>
          </a:p>
          <a:p>
            <a:pPr defTabSz="432420">
              <a:lnSpc>
                <a:spcPct val="150000"/>
              </a:lnSpc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grawitacja 0.113 m/s</a:t>
            </a:r>
            <a:r>
              <a:rPr lang="pl-PL" sz="662" baseline="30000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 				1,622 m/s</a:t>
            </a:r>
            <a:r>
              <a:rPr lang="pl-PL" sz="662" baseline="30000" dirty="0">
                <a:solidFill>
                  <a:srgbClr val="002060"/>
                </a:solidFill>
                <a:latin typeface="Calibri" panose="020F0502020204030204"/>
              </a:rPr>
              <a:t>2</a:t>
            </a:r>
          </a:p>
          <a:p>
            <a:pPr defTabSz="432420">
              <a:lnSpc>
                <a:spcPct val="150000"/>
              </a:lnSpc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ciśnienie atm.  śladowe				3×10</a:t>
            </a:r>
            <a:r>
              <a:rPr lang="pl-PL" sz="662" baseline="30000" dirty="0">
                <a:solidFill>
                  <a:srgbClr val="002060"/>
                </a:solidFill>
                <a:latin typeface="Calibri" panose="020F0502020204030204"/>
              </a:rPr>
              <a:t>−13 </a:t>
            </a:r>
            <a:r>
              <a:rPr lang="pl-PL" sz="662" dirty="0" err="1">
                <a:solidFill>
                  <a:srgbClr val="002060"/>
                </a:solidFill>
                <a:latin typeface="Calibri" panose="020F0502020204030204"/>
              </a:rPr>
              <a:t>kPa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, 10</a:t>
            </a:r>
            <a:r>
              <a:rPr lang="pl-PL" sz="662" baseline="30000" dirty="0">
                <a:solidFill>
                  <a:srgbClr val="002060"/>
                </a:solidFill>
                <a:latin typeface="Calibri" panose="020F0502020204030204"/>
              </a:rPr>
              <a:t>−7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 Pa</a:t>
            </a:r>
          </a:p>
          <a:p>
            <a:pPr defTabSz="432420">
              <a:lnSpc>
                <a:spcPct val="150000"/>
              </a:lnSpc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albedo 0,81 +/- 0.04				0,136					</a:t>
            </a:r>
          </a:p>
          <a:p>
            <a:pPr defTabSz="432420">
              <a:lnSpc>
                <a:spcPct val="150000"/>
              </a:lnSpc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Skład </a:t>
            </a:r>
            <a:r>
              <a:rPr lang="pl-PL" sz="662" dirty="0" err="1">
                <a:solidFill>
                  <a:srgbClr val="002060"/>
                </a:solidFill>
                <a:latin typeface="Calibri" panose="020F0502020204030204"/>
              </a:rPr>
              <a:t>atm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defTabSz="432420">
              <a:lnSpc>
                <a:spcPct val="150000"/>
              </a:lnSpc>
            </a:pPr>
            <a:r>
              <a:rPr lang="nl-NL" sz="662" dirty="0">
                <a:solidFill>
                  <a:srgbClr val="002060"/>
                </a:solidFill>
                <a:latin typeface="Calibri" panose="020F0502020204030204"/>
              </a:rPr>
              <a:t>91% 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H</a:t>
            </a:r>
            <a:r>
              <a:rPr lang="pl-PL" sz="567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O							25% Hel</a:t>
            </a:r>
            <a:endParaRPr lang="nl-NL" sz="662" dirty="0">
              <a:solidFill>
                <a:srgbClr val="002060"/>
              </a:solidFill>
              <a:latin typeface="Calibri" panose="020F0502020204030204"/>
            </a:endParaRPr>
          </a:p>
          <a:p>
            <a:pPr defTabSz="432420">
              <a:lnSpc>
                <a:spcPct val="150000"/>
              </a:lnSpc>
            </a:pPr>
            <a:r>
              <a:rPr lang="nl-NL" sz="662" dirty="0">
                <a:solidFill>
                  <a:srgbClr val="002060"/>
                </a:solidFill>
                <a:latin typeface="Calibri" panose="020F0502020204030204"/>
              </a:rPr>
              <a:t>4% 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N</a:t>
            </a:r>
            <a:r>
              <a:rPr lang="pl-PL" sz="567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							25% Neon</a:t>
            </a:r>
            <a:endParaRPr lang="nl-NL" sz="662" dirty="0">
              <a:solidFill>
                <a:srgbClr val="002060"/>
              </a:solidFill>
              <a:latin typeface="Calibri" panose="020F0502020204030204"/>
            </a:endParaRPr>
          </a:p>
          <a:p>
            <a:pPr defTabSz="432420">
              <a:lnSpc>
                <a:spcPct val="150000"/>
              </a:lnSpc>
            </a:pPr>
            <a:r>
              <a:rPr lang="nl-NL" sz="662" dirty="0">
                <a:solidFill>
                  <a:srgbClr val="002060"/>
                </a:solidFill>
                <a:latin typeface="Calibri" panose="020F0502020204030204"/>
              </a:rPr>
              <a:t>3.2% 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CO</a:t>
            </a:r>
            <a:r>
              <a:rPr lang="pl-PL" sz="567" dirty="0">
                <a:solidFill>
                  <a:srgbClr val="002060"/>
                </a:solidFill>
                <a:latin typeface="Calibri" panose="020F0502020204030204"/>
              </a:rPr>
              <a:t>2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							23% Wodór</a:t>
            </a:r>
            <a:endParaRPr lang="nl-NL" sz="662" dirty="0">
              <a:solidFill>
                <a:srgbClr val="002060"/>
              </a:solidFill>
              <a:latin typeface="Calibri" panose="020F0502020204030204"/>
            </a:endParaRPr>
          </a:p>
          <a:p>
            <a:pPr defTabSz="432420">
              <a:lnSpc>
                <a:spcPct val="150000"/>
              </a:lnSpc>
            </a:pPr>
            <a:r>
              <a:rPr lang="nl-NL" sz="662" dirty="0">
                <a:solidFill>
                  <a:srgbClr val="002060"/>
                </a:solidFill>
                <a:latin typeface="Calibri" panose="020F0502020204030204"/>
              </a:rPr>
              <a:t>1.7% 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CH</a:t>
            </a:r>
            <a:r>
              <a:rPr lang="pl-PL" sz="567" dirty="0">
                <a:solidFill>
                  <a:srgbClr val="002060"/>
                </a:solidFill>
                <a:latin typeface="Calibri" panose="020F0502020204030204"/>
              </a:rPr>
              <a:t>4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							20% Argon</a:t>
            </a:r>
          </a:p>
          <a:p>
            <a:pPr defTabSz="432420">
              <a:lnSpc>
                <a:spcPct val="150000"/>
              </a:lnSpc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							Śladowe-</a:t>
            </a:r>
          </a:p>
          <a:p>
            <a:pPr defTabSz="432420">
              <a:lnSpc>
                <a:spcPct val="150000"/>
              </a:lnSpc>
            </a:pP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							Metan, Amoniak, 								CO2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B7BCB195-D183-4D44-9645-7342C26DC8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4245" y="1370569"/>
            <a:ext cx="2017310" cy="1355942"/>
          </a:xfrm>
          <a:prstGeom prst="rect">
            <a:avLst/>
          </a:prstGeom>
        </p:spPr>
      </p:pic>
      <p:sp>
        <p:nvSpPr>
          <p:cNvPr id="12" name="Prostokąt 11">
            <a:extLst>
              <a:ext uri="{FF2B5EF4-FFF2-40B4-BE49-F238E27FC236}">
                <a16:creationId xmlns:a16="http://schemas.microsoft.com/office/drawing/2014/main" id="{83A9B93F-F559-4AFF-BEA0-DD41F8B1120B}"/>
              </a:ext>
            </a:extLst>
          </p:cNvPr>
          <p:cNvSpPr/>
          <p:nvPr/>
        </p:nvSpPr>
        <p:spPr>
          <a:xfrm>
            <a:off x="284633" y="2726511"/>
            <a:ext cx="2653727" cy="39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420"/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Temperatura powierzchni.	min	</a:t>
            </a:r>
            <a:r>
              <a:rPr lang="pl-PL" sz="662" dirty="0" err="1">
                <a:solidFill>
                  <a:srgbClr val="002060"/>
                </a:solidFill>
                <a:latin typeface="Calibri" panose="020F0502020204030204"/>
              </a:rPr>
              <a:t>mean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	max</a:t>
            </a:r>
          </a:p>
          <a:p>
            <a:pPr defTabSz="432420"/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Kelvin	                		32.9 K	  75 K	145 K</a:t>
            </a:r>
          </a:p>
          <a:p>
            <a:pPr defTabSz="432420"/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Celsius	              		 −240 °C	−198 °C	−128 °C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E243540E-4BBB-47A1-9394-6B7FA31CB2F1}"/>
              </a:ext>
            </a:extLst>
          </p:cNvPr>
          <p:cNvSpPr/>
          <p:nvPr/>
        </p:nvSpPr>
        <p:spPr>
          <a:xfrm>
            <a:off x="3101219" y="2729840"/>
            <a:ext cx="2604268" cy="397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32420"/>
            <a:r>
              <a:rPr lang="en-US" sz="662" dirty="0" err="1">
                <a:solidFill>
                  <a:srgbClr val="002060"/>
                </a:solidFill>
                <a:latin typeface="Calibri" panose="020F0502020204030204"/>
              </a:rPr>
              <a:t>Temperatura</a:t>
            </a:r>
            <a:r>
              <a:rPr lang="en-US" sz="662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662" dirty="0" err="1">
                <a:solidFill>
                  <a:srgbClr val="002060"/>
                </a:solidFill>
                <a:latin typeface="Calibri" panose="020F0502020204030204"/>
              </a:rPr>
              <a:t>powierzchni</a:t>
            </a:r>
            <a:r>
              <a:rPr lang="en-US" sz="662" dirty="0">
                <a:solidFill>
                  <a:srgbClr val="002060"/>
                </a:solidFill>
                <a:latin typeface="Calibri" panose="020F0502020204030204"/>
              </a:rPr>
              <a:t>.	min	mean	max</a:t>
            </a:r>
          </a:p>
          <a:p>
            <a:pPr defTabSz="432420"/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Kelvin </a:t>
            </a:r>
            <a:r>
              <a:rPr lang="en-US" sz="662" dirty="0">
                <a:solidFill>
                  <a:srgbClr val="002060"/>
                </a:solidFill>
                <a:latin typeface="Calibri" panose="020F0502020204030204"/>
              </a:rPr>
              <a:t>Equator	</a:t>
            </a:r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	</a:t>
            </a:r>
            <a:r>
              <a:rPr lang="en-US" sz="662" dirty="0">
                <a:solidFill>
                  <a:srgbClr val="002060"/>
                </a:solidFill>
                <a:latin typeface="Calibri" panose="020F0502020204030204"/>
              </a:rPr>
              <a:t>100 K	220 K	390 K</a:t>
            </a:r>
            <a:endParaRPr lang="pl-PL" sz="662" dirty="0">
              <a:solidFill>
                <a:srgbClr val="002060"/>
              </a:solidFill>
              <a:latin typeface="Calibri" panose="020F0502020204030204"/>
            </a:endParaRPr>
          </a:p>
          <a:p>
            <a:pPr defTabSz="432420"/>
            <a:r>
              <a:rPr lang="pl-PL" sz="662" dirty="0">
                <a:solidFill>
                  <a:srgbClr val="002060"/>
                </a:solidFill>
                <a:latin typeface="Calibri" panose="020F0502020204030204"/>
              </a:rPr>
              <a:t>Celsius			-173°C	-53°C	+117°C</a:t>
            </a: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4A77D674-04D0-4688-B9C8-0126C9636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70" y="3107484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710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15" y="727480"/>
            <a:ext cx="5500085" cy="1996663"/>
          </a:xfrm>
          <a:prstGeom prst="rect">
            <a:avLst/>
          </a:prstGeom>
        </p:spPr>
      </p:pic>
      <p:cxnSp>
        <p:nvCxnSpPr>
          <p:cNvPr id="6" name="Łącznik prosty ze strzałką 5"/>
          <p:cNvCxnSpPr/>
          <p:nvPr/>
        </p:nvCxnSpPr>
        <p:spPr>
          <a:xfrm flipH="1" flipV="1">
            <a:off x="2274679" y="1985097"/>
            <a:ext cx="664473" cy="203912"/>
          </a:xfrm>
          <a:prstGeom prst="straightConnector1">
            <a:avLst/>
          </a:prstGeom>
          <a:ln w="190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EF786129-AAC3-83ED-E6AB-64CD503FC884}"/>
              </a:ext>
            </a:extLst>
          </p:cNvPr>
          <p:cNvSpPr txBox="1"/>
          <p:nvPr/>
        </p:nvSpPr>
        <p:spPr>
          <a:xfrm>
            <a:off x="276602" y="393799"/>
            <a:ext cx="5413661" cy="266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135" dirty="0">
                <a:solidFill>
                  <a:srgbClr val="002060"/>
                </a:solidFill>
              </a:rPr>
              <a:t>Kolejność księżyców Saturna i pierścień E utworzony przez wyrzuty materii z </a:t>
            </a:r>
            <a:r>
              <a:rPr lang="pl-PL" sz="1135" dirty="0" err="1">
                <a:solidFill>
                  <a:srgbClr val="002060"/>
                </a:solidFill>
              </a:rPr>
              <a:t>Enceladusa</a:t>
            </a:r>
            <a:r>
              <a:rPr lang="pl-PL" sz="1135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98" y="2570989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5733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315" y="354200"/>
            <a:ext cx="3214451" cy="191442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350713" y="1723418"/>
            <a:ext cx="1684706" cy="1270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851" dirty="0">
                <a:solidFill>
                  <a:srgbClr val="002060"/>
                </a:solidFill>
                <a:latin typeface="Calibri" panose="020F0502020204030204"/>
              </a:rPr>
              <a:t>Gejzery wyrzucają cząsteczki lodu z prędkością ok. 400 m/s, 1500 km ponad powierzchnię </a:t>
            </a:r>
            <a:r>
              <a:rPr lang="pl-PL" sz="851" dirty="0" err="1">
                <a:solidFill>
                  <a:srgbClr val="002060"/>
                </a:solidFill>
                <a:latin typeface="Calibri" panose="020F0502020204030204"/>
              </a:rPr>
              <a:t>Enceladusa</a:t>
            </a:r>
            <a:endParaRPr lang="pl-PL" sz="851" dirty="0">
              <a:solidFill>
                <a:srgbClr val="002060"/>
              </a:solidFill>
              <a:latin typeface="Calibri" panose="020F0502020204030204"/>
            </a:endParaRPr>
          </a:p>
          <a:p>
            <a:pPr algn="just"/>
            <a:r>
              <a:rPr lang="pl-PL" sz="851" dirty="0">
                <a:solidFill>
                  <a:srgbClr val="002060"/>
                </a:solidFill>
                <a:latin typeface="Calibri" panose="020F0502020204030204"/>
              </a:rPr>
              <a:t>Źródłem ciepła może być tutaj grzanie pływowe, wynikające z istnienia rezonansu orbitalnego </a:t>
            </a:r>
            <a:r>
              <a:rPr lang="pl-PL" sz="851" dirty="0" err="1">
                <a:solidFill>
                  <a:srgbClr val="002060"/>
                </a:solidFill>
                <a:latin typeface="Calibri" panose="020F0502020204030204"/>
              </a:rPr>
              <a:t>Enceladusa</a:t>
            </a:r>
            <a:r>
              <a:rPr lang="pl-PL" sz="851" dirty="0">
                <a:solidFill>
                  <a:srgbClr val="002060"/>
                </a:solidFill>
                <a:latin typeface="Calibri" panose="020F0502020204030204"/>
              </a:rPr>
              <a:t> z innym księżycem, </a:t>
            </a:r>
            <a:r>
              <a:rPr lang="pl-PL" sz="851" dirty="0" err="1">
                <a:solidFill>
                  <a:srgbClr val="002060"/>
                </a:solidFill>
                <a:latin typeface="Calibri" panose="020F0502020204030204"/>
              </a:rPr>
              <a:t>Dione</a:t>
            </a:r>
            <a:r>
              <a:rPr lang="pl-PL" sz="851" dirty="0">
                <a:solidFill>
                  <a:srgbClr val="002060"/>
                </a:solidFill>
                <a:latin typeface="Calibri" panose="020F0502020204030204"/>
              </a:rPr>
              <a:t>, w stosunku 1:2.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51" y="250700"/>
            <a:ext cx="1371725" cy="1371725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2176095" y="2268626"/>
            <a:ext cx="3433285" cy="1008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851" dirty="0">
                <a:solidFill>
                  <a:srgbClr val="002060"/>
                </a:solidFill>
                <a:latin typeface="Calibri" panose="020F0502020204030204"/>
              </a:rPr>
              <a:t>INMS (</a:t>
            </a:r>
            <a:r>
              <a:rPr lang="en-US" sz="851" dirty="0">
                <a:solidFill>
                  <a:srgbClr val="002060"/>
                </a:solidFill>
              </a:rPr>
              <a:t>Ion and Neutral Mass Spectrometer</a:t>
            </a:r>
            <a:r>
              <a:rPr lang="pl-PL" sz="851" dirty="0">
                <a:solidFill>
                  <a:srgbClr val="002060"/>
                </a:solidFill>
              </a:rPr>
              <a:t>)</a:t>
            </a:r>
            <a:r>
              <a:rPr lang="en-US" sz="851" dirty="0">
                <a:solidFill>
                  <a:srgbClr val="002060"/>
                </a:solidFill>
              </a:rPr>
              <a:t> </a:t>
            </a:r>
            <a:r>
              <a:rPr lang="pl-PL" sz="851" dirty="0">
                <a:solidFill>
                  <a:srgbClr val="002060"/>
                </a:solidFill>
                <a:latin typeface="Calibri" panose="020F0502020204030204"/>
              </a:rPr>
              <a:t>zmierzył skład chmury gazu, wykrywając głównie parę wodną , a także ślady cząsteczkowego azotu, metanu i dwutlenku węgla . Obserwacje podczas przelotu 12 marca 2008 r. Ujawniły dodatkowe substancje chemiczne w smudze, w tym śladowe ilości prostych węglowodorów, takich jak metan, propan, acetylen i formaldehyd, lecąc w odległości 48,3 km (30 mil) od powierzchni i przez pióropusz. Jego spektrometr mas wykrył także wodór cząsteczkowy.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134017" y="0"/>
            <a:ext cx="3041634" cy="354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51" dirty="0">
                <a:solidFill>
                  <a:srgbClr val="002060"/>
                </a:solidFill>
              </a:rPr>
              <a:t>Tygrysie pasy czyli szczeliny na południowej półkuli </a:t>
            </a:r>
            <a:r>
              <a:rPr lang="pl-PL" sz="851" dirty="0" err="1">
                <a:solidFill>
                  <a:srgbClr val="002060"/>
                </a:solidFill>
              </a:rPr>
              <a:t>Enceladusa</a:t>
            </a:r>
            <a:r>
              <a:rPr lang="pl-PL" sz="851" dirty="0">
                <a:solidFill>
                  <a:srgbClr val="002060"/>
                </a:solidFill>
              </a:rPr>
              <a:t>, przez które m in. wydobywa się para wodna i kryształki lodu  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861113" y="2074406"/>
            <a:ext cx="604653" cy="194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62" dirty="0" err="1">
                <a:solidFill>
                  <a:schemeClr val="bg1"/>
                </a:solidFill>
              </a:rPr>
              <a:t>Credit</a:t>
            </a:r>
            <a:r>
              <a:rPr lang="pl-PL" sz="662" dirty="0">
                <a:solidFill>
                  <a:schemeClr val="bg1"/>
                </a:solidFill>
              </a:rPr>
              <a:t> NASA</a:t>
            </a:r>
          </a:p>
        </p:txBody>
      </p:sp>
    </p:spTree>
    <p:extLst>
      <p:ext uri="{BB962C8B-B14F-4D97-AF65-F5344CB8AC3E}">
        <p14:creationId xmlns:p14="http://schemas.microsoft.com/office/powerpoint/2010/main" val="3623547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83" y="0"/>
            <a:ext cx="4742070" cy="3241575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FFA59AA7-3CF2-2112-585C-081EFCC7CB16}"/>
              </a:ext>
            </a:extLst>
          </p:cNvPr>
          <p:cNvSpPr txBox="1"/>
          <p:nvPr/>
        </p:nvSpPr>
        <p:spPr>
          <a:xfrm>
            <a:off x="3748159" y="2480871"/>
            <a:ext cx="1165704" cy="208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757" dirty="0">
                <a:solidFill>
                  <a:schemeClr val="bg1"/>
                </a:solidFill>
              </a:rPr>
              <a:t> Jeden z tygrysich pasów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993" y="2689711"/>
            <a:ext cx="671926" cy="268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61" y="3039691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0516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09" y="380602"/>
            <a:ext cx="4840263" cy="272216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50226115-E65B-FCEE-F428-CD2FC7457D1F}"/>
              </a:ext>
            </a:extLst>
          </p:cNvPr>
          <p:cNvSpPr txBox="1"/>
          <p:nvPr/>
        </p:nvSpPr>
        <p:spPr>
          <a:xfrm>
            <a:off x="1736877" y="74574"/>
            <a:ext cx="3050071" cy="23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46" dirty="0">
                <a:solidFill>
                  <a:srgbClr val="002060"/>
                </a:solidFill>
              </a:rPr>
              <a:t>Przypuszczalna budowa wewnętrzna </a:t>
            </a:r>
            <a:r>
              <a:rPr lang="pl-PL" sz="946" dirty="0" err="1">
                <a:solidFill>
                  <a:srgbClr val="002060"/>
                </a:solidFill>
              </a:rPr>
              <a:t>Enceladus</a:t>
            </a:r>
            <a:endParaRPr lang="pl-PL" sz="946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570" y="2983615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6935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708" y="794"/>
            <a:ext cx="2506385" cy="324326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256420" y="142665"/>
            <a:ext cx="1282094" cy="965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46" dirty="0">
                <a:solidFill>
                  <a:srgbClr val="002060"/>
                </a:solidFill>
                <a:latin typeface="Calibri" panose="020F0502020204030204"/>
              </a:rPr>
              <a:t>Prawdopodobieństwo występowania kominów hydrotermalnych na dnie  oceanu </a:t>
            </a:r>
            <a:r>
              <a:rPr lang="pl-PL" sz="946" dirty="0" err="1">
                <a:solidFill>
                  <a:srgbClr val="002060"/>
                </a:solidFill>
                <a:latin typeface="Calibri" panose="020F0502020204030204"/>
              </a:rPr>
              <a:t>Enceladusa</a:t>
            </a:r>
            <a:endParaRPr lang="pl-PL" sz="946" dirty="0">
              <a:solidFill>
                <a:srgbClr val="002060"/>
              </a:solidFill>
              <a:latin typeface="Calibri" panose="020F0502020204030204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391" y="3090902"/>
            <a:ext cx="449702" cy="153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74297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D0A03BDC-03CB-491E-90EA-8B9B2F129021}" vid="{C4559351-9A32-4BE4-88FA-74B7D02B86AE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Motyw1</Template>
  <TotalTime>93</TotalTime>
  <Words>900</Words>
  <Application>Microsoft Office PowerPoint</Application>
  <PresentationFormat>Niestandardowy</PresentationFormat>
  <Paragraphs>91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Calibri</vt:lpstr>
      <vt:lpstr>Motyw1</vt:lpstr>
      <vt:lpstr>Księżyce Saturna  Natalia Zalewska Centrum Badań Kosmicznych Polskiej Akademii Nauk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jpietrzak</dc:creator>
  <cp:lastModifiedBy>Ryszard Gabryszewski</cp:lastModifiedBy>
  <cp:revision>14</cp:revision>
  <dcterms:created xsi:type="dcterms:W3CDTF">2022-08-30T13:35:34Z</dcterms:created>
  <dcterms:modified xsi:type="dcterms:W3CDTF">2022-09-01T11:49:28Z</dcterms:modified>
</cp:coreProperties>
</file>