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5765800" cy="3244850"/>
  <p:notesSz cx="5765800" cy="32448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4" d="100"/>
          <a:sy n="164" d="100"/>
        </p:scale>
        <p:origin x="787" y="10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246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59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"/>
            <a:ext cx="5759988" cy="3239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3333B2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3333B2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6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"/>
            <a:ext cx="5759988" cy="3239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3333B2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35377" y="900422"/>
            <a:ext cx="1295044" cy="311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3333B2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7294" y="530108"/>
            <a:ext cx="5071211" cy="702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5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uturespaceproject.eu/civilization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62826D04-F794-4FD8-98BB-36EFA94DEA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3600" y="708025"/>
            <a:ext cx="4038599" cy="938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pl-PL" sz="1600" b="1" spc="-45" dirty="0">
                <a:solidFill>
                  <a:srgbClr val="3333B2"/>
                </a:solidFill>
                <a:latin typeface="Arial"/>
                <a:cs typeface="Arial"/>
              </a:rPr>
              <a:t>Cywilizacje</a:t>
            </a:r>
            <a:r>
              <a:rPr lang="pl-PL" sz="1600" b="1" spc="55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lang="pl-PL" sz="1600" b="1" spc="-55" dirty="0">
                <a:solidFill>
                  <a:srgbClr val="3333B2"/>
                </a:solidFill>
                <a:latin typeface="Arial"/>
                <a:cs typeface="Arial"/>
              </a:rPr>
              <a:t>k</a:t>
            </a:r>
            <a:r>
              <a:rPr lang="pl-PL" sz="1600" b="1" spc="-70" dirty="0">
                <a:solidFill>
                  <a:srgbClr val="3333B2"/>
                </a:solidFill>
                <a:latin typeface="Arial"/>
                <a:cs typeface="Arial"/>
              </a:rPr>
              <a:t>osmiczne</a:t>
            </a:r>
            <a:br>
              <a:rPr lang="pl-PL" sz="1600" b="1" spc="-70" dirty="0">
                <a:solidFill>
                  <a:srgbClr val="3333B2"/>
                </a:solidFill>
                <a:latin typeface="Arial"/>
                <a:cs typeface="Arial"/>
              </a:rPr>
            </a:br>
            <a:r>
              <a:rPr lang="pl-PL" sz="1050" b="1" spc="-70" dirty="0">
                <a:solidFill>
                  <a:srgbClr val="3333B2"/>
                </a:solidFill>
                <a:latin typeface="Arial"/>
                <a:cs typeface="Arial"/>
              </a:rPr>
              <a:t>Materiał pomocniczy</a:t>
            </a:r>
            <a:br>
              <a:rPr lang="pl-PL" sz="800" spc="-70" dirty="0">
                <a:solidFill>
                  <a:srgbClr val="3333B2"/>
                </a:solidFill>
                <a:latin typeface="Arial"/>
                <a:cs typeface="Arial"/>
              </a:rPr>
            </a:br>
            <a:br>
              <a:rPr lang="pl-PL" sz="1100" spc="-70" dirty="0">
                <a:solidFill>
                  <a:srgbClr val="3333B2"/>
                </a:solidFill>
                <a:latin typeface="Arial"/>
                <a:cs typeface="Arial"/>
              </a:rPr>
            </a:br>
            <a:r>
              <a:rPr lang="pl-PL" sz="1100" b="1" spc="-70" dirty="0">
                <a:solidFill>
                  <a:schemeClr val="tx1"/>
                </a:solidFill>
                <a:latin typeface="Arial"/>
                <a:cs typeface="Arial"/>
              </a:rPr>
              <a:t>Paweł Wajer</a:t>
            </a:r>
            <a:br>
              <a:rPr lang="pl-PL" sz="1100" spc="-70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pl-PL" spc="-70" dirty="0">
                <a:solidFill>
                  <a:schemeClr val="tx1"/>
                </a:solidFill>
                <a:latin typeface="Arial"/>
                <a:cs typeface="Arial"/>
              </a:rPr>
              <a:t>Centrum Badań Kosmicznych Polskiej Akademii Nauk</a:t>
            </a:r>
            <a:endParaRPr lang="pl-PL" sz="11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1BF57E3-83DF-40EF-8149-1D176EC7DA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99" y="2460625"/>
            <a:ext cx="3467099" cy="43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11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5759988" cy="32399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5759988" cy="32399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5759988" cy="32399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FB971568-9730-4FA2-91E2-4D008F19AD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65800" cy="324485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94" y="149695"/>
            <a:ext cx="4719320" cy="265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90"/>
              </a:lnSpc>
            </a:pPr>
            <a:r>
              <a:rPr sz="1000" spc="20" dirty="0">
                <a:solidFill>
                  <a:srgbClr val="3333B2"/>
                </a:solidFill>
                <a:latin typeface="Gill Sans MT"/>
                <a:cs typeface="Gill Sans MT"/>
              </a:rPr>
              <a:t>Scen</a:t>
            </a:r>
            <a:r>
              <a:rPr sz="1000" spc="-10" dirty="0">
                <a:solidFill>
                  <a:srgbClr val="3333B2"/>
                </a:solidFill>
                <a:latin typeface="Gill Sans MT"/>
                <a:cs typeface="Gill Sans MT"/>
              </a:rPr>
              <a:t>a</a:t>
            </a:r>
            <a:r>
              <a:rPr sz="1000" spc="-5" dirty="0">
                <a:solidFill>
                  <a:srgbClr val="3333B2"/>
                </a:solidFill>
                <a:latin typeface="Gill Sans MT"/>
                <a:cs typeface="Gill Sans MT"/>
              </a:rPr>
              <a:t>riusz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10" dirty="0">
                <a:solidFill>
                  <a:srgbClr val="3333B2"/>
                </a:solidFill>
                <a:latin typeface="Gill Sans MT"/>
                <a:cs typeface="Gill Sans MT"/>
              </a:rPr>
              <a:t>pierwszy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5" dirty="0">
                <a:solidFill>
                  <a:srgbClr val="3333B2"/>
                </a:solidFill>
                <a:latin typeface="Gill Sans MT"/>
                <a:cs typeface="Gill Sans MT"/>
              </a:rPr>
              <a:t>-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20" dirty="0">
                <a:solidFill>
                  <a:srgbClr val="3333B2"/>
                </a:solidFill>
                <a:latin typeface="Gill Sans MT"/>
                <a:cs typeface="Gill Sans MT"/>
              </a:rPr>
              <a:t>p</a:t>
            </a:r>
            <a:r>
              <a:rPr sz="1000" spc="-5" dirty="0">
                <a:solidFill>
                  <a:srgbClr val="3333B2"/>
                </a:solidFill>
                <a:latin typeface="Gill Sans MT"/>
                <a:cs typeface="Gill Sans MT"/>
              </a:rPr>
              <a:t>r</a:t>
            </a:r>
            <a:r>
              <a:rPr sz="1000" spc="-35" dirty="0">
                <a:solidFill>
                  <a:srgbClr val="3333B2"/>
                </a:solidFill>
                <a:latin typeface="Gill Sans MT"/>
                <a:cs typeface="Gill Sans MT"/>
              </a:rPr>
              <a:t>a</a:t>
            </a:r>
            <a:r>
              <a:rPr sz="1000" spc="-25" dirty="0">
                <a:solidFill>
                  <a:srgbClr val="3333B2"/>
                </a:solidFill>
                <a:latin typeface="Gill Sans MT"/>
                <a:cs typeface="Gill Sans MT"/>
              </a:rPr>
              <a:t>wdo</a:t>
            </a:r>
            <a:r>
              <a:rPr sz="1000" spc="5" dirty="0">
                <a:solidFill>
                  <a:srgbClr val="3333B2"/>
                </a:solidFill>
                <a:latin typeface="Gill Sans MT"/>
                <a:cs typeface="Gill Sans MT"/>
              </a:rPr>
              <a:t>p</a:t>
            </a:r>
            <a:r>
              <a:rPr sz="1000" spc="-35" dirty="0">
                <a:solidFill>
                  <a:srgbClr val="3333B2"/>
                </a:solidFill>
                <a:latin typeface="Gill Sans MT"/>
                <a:cs typeface="Gill Sans MT"/>
              </a:rPr>
              <a:t>o</a:t>
            </a:r>
            <a:r>
              <a:rPr sz="1000" spc="-5" dirty="0">
                <a:solidFill>
                  <a:srgbClr val="3333B2"/>
                </a:solidFill>
                <a:latin typeface="Gill Sans MT"/>
                <a:cs typeface="Gill Sans MT"/>
              </a:rPr>
              <a:t>dobieńs</a:t>
            </a:r>
            <a:r>
              <a:rPr sz="1000" spc="-35" dirty="0">
                <a:solidFill>
                  <a:srgbClr val="3333B2"/>
                </a:solidFill>
                <a:latin typeface="Gill Sans MT"/>
                <a:cs typeface="Gill Sans MT"/>
              </a:rPr>
              <a:t>t</a:t>
            </a:r>
            <a:r>
              <a:rPr sz="1000" spc="-75" dirty="0">
                <a:solidFill>
                  <a:srgbClr val="3333B2"/>
                </a:solidFill>
                <a:latin typeface="Gill Sans MT"/>
                <a:cs typeface="Gill Sans MT"/>
              </a:rPr>
              <a:t>w</a:t>
            </a:r>
            <a:r>
              <a:rPr sz="1000" spc="-60" dirty="0">
                <a:solidFill>
                  <a:srgbClr val="3333B2"/>
                </a:solidFill>
                <a:latin typeface="Gill Sans MT"/>
                <a:cs typeface="Gill Sans MT"/>
              </a:rPr>
              <a:t>o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10" dirty="0">
                <a:solidFill>
                  <a:srgbClr val="3333B2"/>
                </a:solidFill>
                <a:latin typeface="Gill Sans MT"/>
                <a:cs typeface="Gill Sans MT"/>
              </a:rPr>
              <a:t>jedn</a:t>
            </a:r>
            <a:r>
              <a:rPr sz="1000" spc="10" dirty="0">
                <a:solidFill>
                  <a:srgbClr val="3333B2"/>
                </a:solidFill>
                <a:latin typeface="Gill Sans MT"/>
                <a:cs typeface="Gill Sans MT"/>
              </a:rPr>
              <a:t>o</a:t>
            </a:r>
            <a:r>
              <a:rPr sz="1000" spc="-5" dirty="0">
                <a:solidFill>
                  <a:srgbClr val="3333B2"/>
                </a:solidFill>
                <a:latin typeface="Gill Sans MT"/>
                <a:cs typeface="Gill Sans MT"/>
              </a:rPr>
              <a:t>czesnego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10" dirty="0">
                <a:solidFill>
                  <a:srgbClr val="3333B2"/>
                </a:solidFill>
                <a:latin typeface="Gill Sans MT"/>
                <a:cs typeface="Gill Sans MT"/>
              </a:rPr>
              <a:t>istnienia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30" dirty="0">
                <a:solidFill>
                  <a:srgbClr val="3333B2"/>
                </a:solidFill>
                <a:latin typeface="Gill Sans MT"/>
                <a:cs typeface="Gill Sans MT"/>
              </a:rPr>
              <a:t>co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20" dirty="0">
                <a:solidFill>
                  <a:srgbClr val="3333B2"/>
                </a:solidFill>
                <a:latin typeface="Gill Sans MT"/>
                <a:cs typeface="Gill Sans MT"/>
              </a:rPr>
              <a:t>najmniej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20" dirty="0">
                <a:solidFill>
                  <a:srgbClr val="3333B2"/>
                </a:solidFill>
                <a:latin typeface="Gill Sans MT"/>
                <a:cs typeface="Gill Sans MT"/>
              </a:rPr>
              <a:t>d</a:t>
            </a:r>
            <a:r>
              <a:rPr sz="1000" spc="-55" dirty="0">
                <a:solidFill>
                  <a:srgbClr val="3333B2"/>
                </a:solidFill>
                <a:latin typeface="Gill Sans MT"/>
                <a:cs typeface="Gill Sans MT"/>
              </a:rPr>
              <a:t>w</a:t>
            </a:r>
            <a:r>
              <a:rPr sz="1000" spc="-35" dirty="0">
                <a:solidFill>
                  <a:srgbClr val="3333B2"/>
                </a:solidFill>
                <a:latin typeface="Gill Sans MT"/>
                <a:cs typeface="Gill Sans MT"/>
              </a:rPr>
              <a:t>ó</a:t>
            </a:r>
            <a:r>
              <a:rPr sz="1000" dirty="0">
                <a:solidFill>
                  <a:srgbClr val="3333B2"/>
                </a:solidFill>
                <a:latin typeface="Gill Sans MT"/>
                <a:cs typeface="Gill Sans MT"/>
              </a:rPr>
              <a:t>ch </a:t>
            </a:r>
            <a:r>
              <a:rPr sz="1000" spc="10" dirty="0">
                <a:solidFill>
                  <a:srgbClr val="3333B2"/>
                </a:solidFill>
                <a:latin typeface="Gill Sans MT"/>
                <a:cs typeface="Gill Sans MT"/>
              </a:rPr>
              <a:t>cywilizacji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5" dirty="0">
                <a:solidFill>
                  <a:srgbClr val="3333B2"/>
                </a:solidFill>
                <a:latin typeface="Gill Sans MT"/>
                <a:cs typeface="Gill Sans MT"/>
              </a:rPr>
              <a:t>-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75" dirty="0">
                <a:solidFill>
                  <a:srgbClr val="3333B2"/>
                </a:solidFill>
                <a:latin typeface="Gill Sans MT"/>
                <a:cs typeface="Gill Sans MT"/>
              </a:rPr>
              <a:t>w</a:t>
            </a:r>
            <a:r>
              <a:rPr sz="1000" spc="5" dirty="0">
                <a:solidFill>
                  <a:srgbClr val="3333B2"/>
                </a:solidFill>
                <a:latin typeface="Gill Sans MT"/>
                <a:cs typeface="Gill Sans MT"/>
              </a:rPr>
              <a:t>ersja,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45" dirty="0">
                <a:solidFill>
                  <a:srgbClr val="3333B2"/>
                </a:solidFill>
                <a:latin typeface="Gill Sans MT"/>
                <a:cs typeface="Gill Sans MT"/>
              </a:rPr>
              <a:t>w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10" dirty="0">
                <a:solidFill>
                  <a:srgbClr val="3333B2"/>
                </a:solidFill>
                <a:latin typeface="Gill Sans MT"/>
                <a:cs typeface="Gill Sans MT"/>
              </a:rPr>
              <a:t>kt</a:t>
            </a:r>
            <a:r>
              <a:rPr sz="1000" spc="-45" dirty="0">
                <a:solidFill>
                  <a:srgbClr val="3333B2"/>
                </a:solidFill>
                <a:latin typeface="Gill Sans MT"/>
                <a:cs typeface="Gill Sans MT"/>
              </a:rPr>
              <a:t>ó</a:t>
            </a:r>
            <a:r>
              <a:rPr sz="1000" spc="-20" dirty="0">
                <a:solidFill>
                  <a:srgbClr val="3333B2"/>
                </a:solidFill>
                <a:latin typeface="Gill Sans MT"/>
                <a:cs typeface="Gill Sans MT"/>
              </a:rPr>
              <a:t>rej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dirty="0">
                <a:solidFill>
                  <a:srgbClr val="3333B2"/>
                </a:solidFill>
                <a:latin typeface="Gill Sans MT"/>
                <a:cs typeface="Gill Sans MT"/>
              </a:rPr>
              <a:t>wszystkie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5" dirty="0">
                <a:solidFill>
                  <a:srgbClr val="3333B2"/>
                </a:solidFill>
                <a:latin typeface="Gill Sans MT"/>
                <a:cs typeface="Gill Sans MT"/>
              </a:rPr>
              <a:t>cywilizacje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30" dirty="0">
                <a:solidFill>
                  <a:srgbClr val="3333B2"/>
                </a:solidFill>
                <a:latin typeface="Gill Sans MT"/>
                <a:cs typeface="Gill Sans MT"/>
              </a:rPr>
              <a:t>k</a:t>
            </a:r>
            <a:r>
              <a:rPr sz="1000" spc="-20" dirty="0">
                <a:solidFill>
                  <a:srgbClr val="3333B2"/>
                </a:solidFill>
                <a:latin typeface="Gill Sans MT"/>
                <a:cs typeface="Gill Sans MT"/>
              </a:rPr>
              <a:t>osm</a:t>
            </a:r>
            <a:r>
              <a:rPr sz="1000" spc="15" dirty="0">
                <a:solidFill>
                  <a:srgbClr val="3333B2"/>
                </a:solidFill>
                <a:latin typeface="Gill Sans MT"/>
                <a:cs typeface="Gill Sans MT"/>
              </a:rPr>
              <a:t>i</a:t>
            </a:r>
            <a:r>
              <a:rPr sz="1000" dirty="0">
                <a:solidFill>
                  <a:srgbClr val="3333B2"/>
                </a:solidFill>
                <a:latin typeface="Gill Sans MT"/>
                <a:cs typeface="Gill Sans MT"/>
              </a:rPr>
              <a:t>c</a:t>
            </a:r>
            <a:r>
              <a:rPr sz="1000" spc="-5" dirty="0">
                <a:solidFill>
                  <a:srgbClr val="3333B2"/>
                </a:solidFill>
                <a:latin typeface="Gill Sans MT"/>
                <a:cs typeface="Gill Sans MT"/>
              </a:rPr>
              <a:t>zne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10" dirty="0">
                <a:solidFill>
                  <a:srgbClr val="3333B2"/>
                </a:solidFill>
                <a:latin typeface="Gill Sans MT"/>
                <a:cs typeface="Gill Sans MT"/>
              </a:rPr>
              <a:t>istnieją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20" dirty="0">
                <a:solidFill>
                  <a:srgbClr val="3333B2"/>
                </a:solidFill>
                <a:latin typeface="Gill Sans MT"/>
                <a:cs typeface="Gill Sans MT"/>
              </a:rPr>
              <a:t>przez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dirty="0">
                <a:solidFill>
                  <a:srgbClr val="3333B2"/>
                </a:solidFill>
                <a:latin typeface="Gill Sans MT"/>
                <a:cs typeface="Gill Sans MT"/>
              </a:rPr>
              <a:t>ten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20" dirty="0">
                <a:solidFill>
                  <a:srgbClr val="3333B2"/>
                </a:solidFill>
                <a:latin typeface="Gill Sans MT"/>
                <a:cs typeface="Gill Sans MT"/>
              </a:rPr>
              <a:t>sam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35" dirty="0">
                <a:solidFill>
                  <a:srgbClr val="3333B2"/>
                </a:solidFill>
                <a:latin typeface="Gill Sans MT"/>
                <a:cs typeface="Gill Sans MT"/>
              </a:rPr>
              <a:t>okres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294" y="504809"/>
            <a:ext cx="4959350" cy="462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950"/>
              </a:lnSpc>
            </a:pPr>
            <a:r>
              <a:rPr sz="800" spc="-20" dirty="0">
                <a:latin typeface="Arial"/>
                <a:cs typeface="Arial"/>
              </a:rPr>
              <a:t>P</a:t>
            </a:r>
            <a:r>
              <a:rPr sz="800" spc="-25" dirty="0">
                <a:latin typeface="Arial"/>
                <a:cs typeface="Arial"/>
              </a:rPr>
              <a:t>o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kliknięciu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10" dirty="0">
                <a:latin typeface="Arial"/>
                <a:cs typeface="Arial"/>
              </a:rPr>
              <a:t>lin</a:t>
            </a:r>
            <a:r>
              <a:rPr sz="800" spc="-10" dirty="0">
                <a:latin typeface="Arial"/>
                <a:cs typeface="Arial"/>
              </a:rPr>
              <a:t>k</a:t>
            </a:r>
            <a:r>
              <a:rPr sz="800" spc="-40" dirty="0">
                <a:latin typeface="Arial"/>
                <a:cs typeface="Arial"/>
              </a:rPr>
              <a:t>a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145" dirty="0">
                <a:latin typeface="Arial"/>
                <a:cs typeface="Arial"/>
              </a:rPr>
              <a:t>„</a:t>
            </a:r>
            <a:r>
              <a:rPr sz="800" dirty="0">
                <a:latin typeface="Arial"/>
                <a:cs typeface="Arial"/>
              </a:rPr>
              <a:t>O</a:t>
            </a:r>
            <a:r>
              <a:rPr sz="800" spc="15" dirty="0">
                <a:latin typeface="Arial"/>
                <a:cs typeface="Arial"/>
              </a:rPr>
              <a:t>bl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25" dirty="0">
                <a:latin typeface="Arial"/>
                <a:cs typeface="Arial"/>
              </a:rPr>
              <a:t>c</a:t>
            </a:r>
            <a:r>
              <a:rPr sz="800" spc="-40" dirty="0">
                <a:latin typeface="Arial"/>
                <a:cs typeface="Arial"/>
              </a:rPr>
              <a:t>z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p</a:t>
            </a:r>
            <a:r>
              <a:rPr sz="800" spc="-10" dirty="0">
                <a:latin typeface="Arial"/>
                <a:cs typeface="Arial"/>
              </a:rPr>
              <a:t>r</a:t>
            </a:r>
            <a:r>
              <a:rPr sz="800" spc="-40" dirty="0">
                <a:latin typeface="Arial"/>
                <a:cs typeface="Arial"/>
              </a:rPr>
              <a:t>a</a:t>
            </a:r>
            <a:r>
              <a:rPr sz="800" spc="-10" dirty="0">
                <a:latin typeface="Arial"/>
                <a:cs typeface="Arial"/>
              </a:rPr>
              <a:t>wdo</a:t>
            </a:r>
            <a:r>
              <a:rPr sz="800" spc="5" dirty="0">
                <a:latin typeface="Arial"/>
                <a:cs typeface="Arial"/>
              </a:rPr>
              <a:t>p</a:t>
            </a:r>
            <a:r>
              <a:rPr sz="800" spc="-5" dirty="0">
                <a:latin typeface="Arial"/>
                <a:cs typeface="Arial"/>
              </a:rPr>
              <a:t>o</a:t>
            </a:r>
            <a:r>
              <a:rPr sz="800" spc="-15" dirty="0">
                <a:latin typeface="Arial"/>
                <a:cs typeface="Arial"/>
              </a:rPr>
              <a:t>dobieńs</a:t>
            </a:r>
            <a:r>
              <a:rPr sz="800" spc="-35" dirty="0">
                <a:latin typeface="Arial"/>
                <a:cs typeface="Arial"/>
              </a:rPr>
              <a:t>t</a:t>
            </a:r>
            <a:r>
              <a:rPr sz="800" spc="-25" dirty="0">
                <a:latin typeface="Arial"/>
                <a:cs typeface="Arial"/>
              </a:rPr>
              <a:t>w</a:t>
            </a:r>
            <a:r>
              <a:rPr sz="800" spc="65" dirty="0">
                <a:latin typeface="Arial"/>
                <a:cs typeface="Arial"/>
              </a:rPr>
              <a:t>o”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uruchamia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45" dirty="0">
                <a:latin typeface="Arial"/>
                <a:cs typeface="Arial"/>
              </a:rPr>
              <a:t>się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skrypt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generujący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dla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w</a:t>
            </a:r>
            <a:r>
              <a:rPr sz="800" spc="-30" dirty="0">
                <a:latin typeface="Arial"/>
                <a:cs typeface="Arial"/>
              </a:rPr>
              <a:t>p</a:t>
            </a:r>
            <a:r>
              <a:rPr sz="800" dirty="0">
                <a:latin typeface="Arial"/>
                <a:cs typeface="Arial"/>
              </a:rPr>
              <a:t>r</a:t>
            </a:r>
            <a:r>
              <a:rPr sz="800" spc="-25" dirty="0">
                <a:latin typeface="Arial"/>
                <a:cs typeface="Arial"/>
              </a:rPr>
              <a:t>owadzonych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danych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ok.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1000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takich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symulacji.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Wykres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ws</a:t>
            </a:r>
            <a:r>
              <a:rPr sz="800" spc="-45" dirty="0">
                <a:latin typeface="Arial"/>
                <a:cs typeface="Arial"/>
              </a:rPr>
              <a:t>k</a:t>
            </a:r>
            <a:r>
              <a:rPr sz="800" spc="-25" dirty="0">
                <a:latin typeface="Arial"/>
                <a:cs typeface="Arial"/>
              </a:rPr>
              <a:t>azuje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dla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p</a:t>
            </a:r>
            <a:r>
              <a:rPr sz="800" spc="-30" dirty="0">
                <a:latin typeface="Arial"/>
                <a:cs typeface="Arial"/>
              </a:rPr>
              <a:t>oszczególnych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symulacji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licz</a:t>
            </a:r>
            <a:r>
              <a:rPr sz="800" spc="5" dirty="0">
                <a:latin typeface="Arial"/>
                <a:cs typeface="Arial"/>
              </a:rPr>
              <a:t>b</a:t>
            </a:r>
            <a:r>
              <a:rPr sz="800" spc="-75" dirty="0">
                <a:latin typeface="Arial"/>
                <a:cs typeface="Arial"/>
              </a:rPr>
              <a:t>ę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ws</a:t>
            </a:r>
            <a:r>
              <a:rPr sz="800" spc="-10" dirty="0">
                <a:latin typeface="Arial"/>
                <a:cs typeface="Arial"/>
              </a:rPr>
              <a:t>p</a:t>
            </a:r>
            <a:r>
              <a:rPr sz="800" spc="-5" dirty="0">
                <a:latin typeface="Arial"/>
                <a:cs typeface="Arial"/>
              </a:rPr>
              <a:t>ółistniejących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cywilizacji. </a:t>
            </a:r>
            <a:r>
              <a:rPr sz="800" spc="-15" dirty="0">
                <a:latin typeface="Arial"/>
                <a:cs typeface="Arial"/>
              </a:rPr>
              <a:t>Na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bazie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tego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wyniku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p</a:t>
            </a:r>
            <a:r>
              <a:rPr sz="800" spc="-5" dirty="0">
                <a:latin typeface="Arial"/>
                <a:cs typeface="Arial"/>
              </a:rPr>
              <a:t>o</a:t>
            </a:r>
            <a:r>
              <a:rPr sz="800" spc="-30" dirty="0">
                <a:latin typeface="Arial"/>
                <a:cs typeface="Arial"/>
              </a:rPr>
              <a:t>d</a:t>
            </a:r>
            <a:r>
              <a:rPr sz="800" spc="-55" dirty="0">
                <a:latin typeface="Arial"/>
                <a:cs typeface="Arial"/>
              </a:rPr>
              <a:t>a</a:t>
            </a:r>
            <a:r>
              <a:rPr sz="800" spc="-25" dirty="0">
                <a:latin typeface="Arial"/>
                <a:cs typeface="Arial"/>
              </a:rPr>
              <a:t>w</a:t>
            </a:r>
            <a:r>
              <a:rPr sz="800" spc="-40" dirty="0">
                <a:latin typeface="Arial"/>
                <a:cs typeface="Arial"/>
              </a:rPr>
              <a:t>ane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jest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p</a:t>
            </a:r>
            <a:r>
              <a:rPr sz="800" spc="-10" dirty="0">
                <a:latin typeface="Arial"/>
                <a:cs typeface="Arial"/>
              </a:rPr>
              <a:t>r</a:t>
            </a:r>
            <a:r>
              <a:rPr sz="800" spc="-40" dirty="0">
                <a:latin typeface="Arial"/>
                <a:cs typeface="Arial"/>
              </a:rPr>
              <a:t>a</a:t>
            </a:r>
            <a:r>
              <a:rPr sz="800" spc="-10" dirty="0">
                <a:latin typeface="Arial"/>
                <a:cs typeface="Arial"/>
              </a:rPr>
              <a:t>wdo</a:t>
            </a:r>
            <a:r>
              <a:rPr sz="800" spc="5" dirty="0">
                <a:latin typeface="Arial"/>
                <a:cs typeface="Arial"/>
              </a:rPr>
              <a:t>p</a:t>
            </a:r>
            <a:r>
              <a:rPr sz="800" spc="-5" dirty="0">
                <a:latin typeface="Arial"/>
                <a:cs typeface="Arial"/>
              </a:rPr>
              <a:t>o</a:t>
            </a:r>
            <a:r>
              <a:rPr sz="800" spc="-15" dirty="0">
                <a:latin typeface="Arial"/>
                <a:cs typeface="Arial"/>
              </a:rPr>
              <a:t>dobieńs</a:t>
            </a:r>
            <a:r>
              <a:rPr sz="800" spc="-35" dirty="0">
                <a:latin typeface="Arial"/>
                <a:cs typeface="Arial"/>
              </a:rPr>
              <a:t>t</a:t>
            </a:r>
            <a:r>
              <a:rPr sz="800" spc="-25" dirty="0">
                <a:latin typeface="Arial"/>
                <a:cs typeface="Arial"/>
              </a:rPr>
              <a:t>w</a:t>
            </a:r>
            <a:r>
              <a:rPr sz="800" spc="-10" dirty="0">
                <a:latin typeface="Arial"/>
                <a:cs typeface="Arial"/>
              </a:rPr>
              <a:t>o,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55" dirty="0">
                <a:latin typeface="Arial"/>
                <a:cs typeface="Arial"/>
              </a:rPr>
              <a:t>że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w</a:t>
            </a:r>
            <a:r>
              <a:rPr sz="800" spc="-75" dirty="0">
                <a:latin typeface="Arial"/>
                <a:cs typeface="Arial"/>
              </a:rPr>
              <a:t>e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wszechświecie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b</a:t>
            </a:r>
            <a:r>
              <a:rPr sz="800" spc="-40" dirty="0">
                <a:latin typeface="Arial"/>
                <a:cs typeface="Arial"/>
              </a:rPr>
              <a:t>ędą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p</a:t>
            </a:r>
            <a:r>
              <a:rPr sz="800" spc="-5" dirty="0">
                <a:latin typeface="Arial"/>
                <a:cs typeface="Arial"/>
              </a:rPr>
              <a:t>rzynajmniej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dwie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ws</a:t>
            </a:r>
            <a:r>
              <a:rPr sz="800" spc="-10" dirty="0">
                <a:latin typeface="Arial"/>
                <a:cs typeface="Arial"/>
              </a:rPr>
              <a:t>p</a:t>
            </a:r>
            <a:r>
              <a:rPr sz="800" spc="35" dirty="0">
                <a:latin typeface="Arial"/>
                <a:cs typeface="Arial"/>
              </a:rPr>
              <a:t>ół</a:t>
            </a:r>
            <a:r>
              <a:rPr sz="800" spc="15" dirty="0">
                <a:latin typeface="Arial"/>
                <a:cs typeface="Arial"/>
              </a:rPr>
              <a:t>i</a:t>
            </a:r>
            <a:r>
              <a:rPr sz="800" spc="-10" dirty="0">
                <a:latin typeface="Arial"/>
                <a:cs typeface="Arial"/>
              </a:rPr>
              <a:t>stnieją</a:t>
            </a:r>
            <a:r>
              <a:rPr sz="800" spc="-50" dirty="0">
                <a:latin typeface="Arial"/>
                <a:cs typeface="Arial"/>
              </a:rPr>
              <a:t>ce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cywilizacje.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70000" y="1077987"/>
            <a:ext cx="3419612" cy="16777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FD88FD1-2F86-4A0B-9023-EEE3FCE4E0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65800" cy="324485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94" y="149695"/>
            <a:ext cx="4460875" cy="265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90"/>
              </a:lnSpc>
            </a:pPr>
            <a:r>
              <a:rPr sz="1000" spc="20" dirty="0">
                <a:solidFill>
                  <a:srgbClr val="3333B2"/>
                </a:solidFill>
                <a:latin typeface="Gill Sans MT"/>
                <a:cs typeface="Gill Sans MT"/>
              </a:rPr>
              <a:t>Scen</a:t>
            </a:r>
            <a:r>
              <a:rPr sz="1000" spc="-10" dirty="0">
                <a:solidFill>
                  <a:srgbClr val="3333B2"/>
                </a:solidFill>
                <a:latin typeface="Gill Sans MT"/>
                <a:cs typeface="Gill Sans MT"/>
              </a:rPr>
              <a:t>a</a:t>
            </a:r>
            <a:r>
              <a:rPr sz="1000" spc="-5" dirty="0">
                <a:solidFill>
                  <a:srgbClr val="3333B2"/>
                </a:solidFill>
                <a:latin typeface="Gill Sans MT"/>
                <a:cs typeface="Gill Sans MT"/>
              </a:rPr>
              <a:t>riusz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15" dirty="0">
                <a:solidFill>
                  <a:srgbClr val="3333B2"/>
                </a:solidFill>
                <a:latin typeface="Gill Sans MT"/>
                <a:cs typeface="Gill Sans MT"/>
              </a:rPr>
              <a:t>dr</a:t>
            </a:r>
            <a:r>
              <a:rPr sz="1000" spc="-20" dirty="0">
                <a:solidFill>
                  <a:srgbClr val="3333B2"/>
                </a:solidFill>
                <a:latin typeface="Gill Sans MT"/>
                <a:cs typeface="Gill Sans MT"/>
              </a:rPr>
              <a:t>u</a:t>
            </a:r>
            <a:r>
              <a:rPr sz="1000" spc="40" dirty="0">
                <a:solidFill>
                  <a:srgbClr val="3333B2"/>
                </a:solidFill>
                <a:latin typeface="Gill Sans MT"/>
                <a:cs typeface="Gill Sans MT"/>
              </a:rPr>
              <a:t>gi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5" dirty="0">
                <a:solidFill>
                  <a:srgbClr val="3333B2"/>
                </a:solidFill>
                <a:latin typeface="Gill Sans MT"/>
                <a:cs typeface="Gill Sans MT"/>
              </a:rPr>
              <a:t>-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20" dirty="0">
                <a:solidFill>
                  <a:srgbClr val="3333B2"/>
                </a:solidFill>
                <a:latin typeface="Gill Sans MT"/>
                <a:cs typeface="Gill Sans MT"/>
              </a:rPr>
              <a:t>p</a:t>
            </a:r>
            <a:r>
              <a:rPr sz="1000" spc="-5" dirty="0">
                <a:solidFill>
                  <a:srgbClr val="3333B2"/>
                </a:solidFill>
                <a:latin typeface="Gill Sans MT"/>
                <a:cs typeface="Gill Sans MT"/>
              </a:rPr>
              <a:t>r</a:t>
            </a:r>
            <a:r>
              <a:rPr sz="1000" spc="-35" dirty="0">
                <a:solidFill>
                  <a:srgbClr val="3333B2"/>
                </a:solidFill>
                <a:latin typeface="Gill Sans MT"/>
                <a:cs typeface="Gill Sans MT"/>
              </a:rPr>
              <a:t>a</a:t>
            </a:r>
            <a:r>
              <a:rPr sz="1000" spc="-25" dirty="0">
                <a:solidFill>
                  <a:srgbClr val="3333B2"/>
                </a:solidFill>
                <a:latin typeface="Gill Sans MT"/>
                <a:cs typeface="Gill Sans MT"/>
              </a:rPr>
              <a:t>wdo</a:t>
            </a:r>
            <a:r>
              <a:rPr sz="1000" spc="5" dirty="0">
                <a:solidFill>
                  <a:srgbClr val="3333B2"/>
                </a:solidFill>
                <a:latin typeface="Gill Sans MT"/>
                <a:cs typeface="Gill Sans MT"/>
              </a:rPr>
              <a:t>p</a:t>
            </a:r>
            <a:r>
              <a:rPr sz="1000" spc="-35" dirty="0">
                <a:solidFill>
                  <a:srgbClr val="3333B2"/>
                </a:solidFill>
                <a:latin typeface="Gill Sans MT"/>
                <a:cs typeface="Gill Sans MT"/>
              </a:rPr>
              <a:t>o</a:t>
            </a:r>
            <a:r>
              <a:rPr sz="1000" spc="-5" dirty="0">
                <a:solidFill>
                  <a:srgbClr val="3333B2"/>
                </a:solidFill>
                <a:latin typeface="Gill Sans MT"/>
                <a:cs typeface="Gill Sans MT"/>
              </a:rPr>
              <a:t>dobieńs</a:t>
            </a:r>
            <a:r>
              <a:rPr sz="1000" spc="-35" dirty="0">
                <a:solidFill>
                  <a:srgbClr val="3333B2"/>
                </a:solidFill>
                <a:latin typeface="Gill Sans MT"/>
                <a:cs typeface="Gill Sans MT"/>
              </a:rPr>
              <a:t>t</a:t>
            </a:r>
            <a:r>
              <a:rPr sz="1000" spc="-75" dirty="0">
                <a:solidFill>
                  <a:srgbClr val="3333B2"/>
                </a:solidFill>
                <a:latin typeface="Gill Sans MT"/>
                <a:cs typeface="Gill Sans MT"/>
              </a:rPr>
              <a:t>w</a:t>
            </a:r>
            <a:r>
              <a:rPr sz="1000" spc="-60" dirty="0">
                <a:solidFill>
                  <a:srgbClr val="3333B2"/>
                </a:solidFill>
                <a:latin typeface="Gill Sans MT"/>
                <a:cs typeface="Gill Sans MT"/>
              </a:rPr>
              <a:t>o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15" dirty="0">
                <a:solidFill>
                  <a:srgbClr val="3333B2"/>
                </a:solidFill>
                <a:latin typeface="Gill Sans MT"/>
                <a:cs typeface="Gill Sans MT"/>
              </a:rPr>
              <a:t>ws</a:t>
            </a:r>
            <a:r>
              <a:rPr sz="1000" spc="15" dirty="0">
                <a:solidFill>
                  <a:srgbClr val="3333B2"/>
                </a:solidFill>
                <a:latin typeface="Gill Sans MT"/>
                <a:cs typeface="Gill Sans MT"/>
              </a:rPr>
              <a:t>p</a:t>
            </a:r>
            <a:r>
              <a:rPr sz="1000" spc="10" dirty="0">
                <a:solidFill>
                  <a:srgbClr val="3333B2"/>
                </a:solidFill>
                <a:latin typeface="Gill Sans MT"/>
                <a:cs typeface="Gill Sans MT"/>
              </a:rPr>
              <a:t>ółistnienia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30" dirty="0">
                <a:solidFill>
                  <a:srgbClr val="3333B2"/>
                </a:solidFill>
                <a:latin typeface="Gill Sans MT"/>
                <a:cs typeface="Gill Sans MT"/>
              </a:rPr>
              <a:t>co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20" dirty="0">
                <a:solidFill>
                  <a:srgbClr val="3333B2"/>
                </a:solidFill>
                <a:latin typeface="Gill Sans MT"/>
                <a:cs typeface="Gill Sans MT"/>
              </a:rPr>
              <a:t>najmniej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dirty="0">
                <a:solidFill>
                  <a:srgbClr val="3333B2"/>
                </a:solidFill>
                <a:latin typeface="Gill Sans MT"/>
                <a:cs typeface="Gill Sans MT"/>
              </a:rPr>
              <a:t>jednej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10" dirty="0">
                <a:solidFill>
                  <a:srgbClr val="3333B2"/>
                </a:solidFill>
                <a:latin typeface="Gill Sans MT"/>
                <a:cs typeface="Gill Sans MT"/>
              </a:rPr>
              <a:t>cywilizacji </a:t>
            </a:r>
            <a:r>
              <a:rPr sz="1000" spc="-45" dirty="0">
                <a:solidFill>
                  <a:srgbClr val="3333B2"/>
                </a:solidFill>
                <a:latin typeface="Gill Sans MT"/>
                <a:cs typeface="Gill Sans MT"/>
              </a:rPr>
              <a:t>w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5" dirty="0">
                <a:solidFill>
                  <a:srgbClr val="3333B2"/>
                </a:solidFill>
                <a:latin typeface="Gill Sans MT"/>
                <a:cs typeface="Gill Sans MT"/>
              </a:rPr>
              <a:t>t</a:t>
            </a:r>
            <a:r>
              <a:rPr sz="1000" spc="15" dirty="0">
                <a:solidFill>
                  <a:srgbClr val="3333B2"/>
                </a:solidFill>
                <a:latin typeface="Gill Sans MT"/>
                <a:cs typeface="Gill Sans MT"/>
              </a:rPr>
              <a:t>ym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15" dirty="0">
                <a:solidFill>
                  <a:srgbClr val="3333B2"/>
                </a:solidFill>
                <a:latin typeface="Gill Sans MT"/>
                <a:cs typeface="Gill Sans MT"/>
              </a:rPr>
              <a:t>samym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dirty="0">
                <a:solidFill>
                  <a:srgbClr val="3333B2"/>
                </a:solidFill>
                <a:latin typeface="Gill Sans MT"/>
                <a:cs typeface="Gill Sans MT"/>
              </a:rPr>
              <a:t>c</a:t>
            </a:r>
            <a:r>
              <a:rPr sz="1000" spc="10" dirty="0">
                <a:solidFill>
                  <a:srgbClr val="3333B2"/>
                </a:solidFill>
                <a:latin typeface="Gill Sans MT"/>
                <a:cs typeface="Gill Sans MT"/>
              </a:rPr>
              <a:t>zasie,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45" dirty="0">
                <a:solidFill>
                  <a:srgbClr val="3333B2"/>
                </a:solidFill>
                <a:latin typeface="Gill Sans MT"/>
                <a:cs typeface="Gill Sans MT"/>
              </a:rPr>
              <a:t>w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10" dirty="0">
                <a:solidFill>
                  <a:srgbClr val="3333B2"/>
                </a:solidFill>
                <a:latin typeface="Gill Sans MT"/>
                <a:cs typeface="Gill Sans MT"/>
              </a:rPr>
              <a:t>kt</a:t>
            </a:r>
            <a:r>
              <a:rPr sz="1000" spc="-45" dirty="0">
                <a:solidFill>
                  <a:srgbClr val="3333B2"/>
                </a:solidFill>
                <a:latin typeface="Gill Sans MT"/>
                <a:cs typeface="Gill Sans MT"/>
              </a:rPr>
              <a:t>ó</a:t>
            </a:r>
            <a:r>
              <a:rPr sz="1000" spc="-10" dirty="0">
                <a:solidFill>
                  <a:srgbClr val="3333B2"/>
                </a:solidFill>
                <a:latin typeface="Gill Sans MT"/>
                <a:cs typeface="Gill Sans MT"/>
              </a:rPr>
              <a:t>rym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dirty="0">
                <a:solidFill>
                  <a:srgbClr val="3333B2"/>
                </a:solidFill>
                <a:latin typeface="Gill Sans MT"/>
                <a:cs typeface="Gill Sans MT"/>
              </a:rPr>
              <a:t>istnieje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20" dirty="0">
                <a:solidFill>
                  <a:srgbClr val="3333B2"/>
                </a:solidFill>
                <a:latin typeface="Gill Sans MT"/>
                <a:cs typeface="Gill Sans MT"/>
              </a:rPr>
              <a:t>nasza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15" dirty="0">
                <a:solidFill>
                  <a:srgbClr val="3333B2"/>
                </a:solidFill>
                <a:latin typeface="Gill Sans MT"/>
                <a:cs typeface="Gill Sans MT"/>
              </a:rPr>
              <a:t>cywilizacja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Alg</a:t>
            </a:r>
            <a:r>
              <a:rPr spc="-25" dirty="0"/>
              <a:t>o</a:t>
            </a:r>
            <a:r>
              <a:rPr spc="20" dirty="0"/>
              <a:t>rytm</a:t>
            </a:r>
            <a:r>
              <a:rPr spc="60" dirty="0"/>
              <a:t> </a:t>
            </a:r>
            <a:r>
              <a:rPr spc="-30" dirty="0"/>
              <a:t>o</a:t>
            </a:r>
            <a:r>
              <a:rPr spc="-10" dirty="0"/>
              <a:t>b</a:t>
            </a:r>
            <a:r>
              <a:rPr spc="15" dirty="0"/>
              <a:t>l</a:t>
            </a:r>
            <a:r>
              <a:rPr spc="-20" dirty="0"/>
              <a:t>icza</a:t>
            </a:r>
            <a:r>
              <a:rPr spc="60" dirty="0"/>
              <a:t> </a:t>
            </a:r>
            <a:r>
              <a:rPr spc="-35" dirty="0"/>
              <a:t>p</a:t>
            </a:r>
            <a:r>
              <a:rPr spc="-10" dirty="0"/>
              <a:t>r</a:t>
            </a:r>
            <a:r>
              <a:rPr spc="-40" dirty="0"/>
              <a:t>a</a:t>
            </a:r>
            <a:r>
              <a:rPr spc="-10" dirty="0"/>
              <a:t>wdo</a:t>
            </a:r>
            <a:r>
              <a:rPr spc="5" dirty="0"/>
              <a:t>p</a:t>
            </a:r>
            <a:r>
              <a:rPr spc="-5" dirty="0"/>
              <a:t>o</a:t>
            </a:r>
            <a:r>
              <a:rPr spc="-15" dirty="0"/>
              <a:t>dobieńs</a:t>
            </a:r>
            <a:r>
              <a:rPr spc="-35" dirty="0"/>
              <a:t>t</a:t>
            </a:r>
            <a:r>
              <a:rPr spc="-25" dirty="0"/>
              <a:t>wo</a:t>
            </a:r>
            <a:r>
              <a:rPr spc="60" dirty="0"/>
              <a:t> </a:t>
            </a:r>
            <a:r>
              <a:rPr spc="-30" dirty="0"/>
              <a:t>ws</a:t>
            </a:r>
            <a:r>
              <a:rPr spc="-10" dirty="0"/>
              <a:t>p</a:t>
            </a:r>
            <a:r>
              <a:rPr dirty="0"/>
              <a:t>ółistnienia</a:t>
            </a:r>
            <a:r>
              <a:rPr spc="60" dirty="0"/>
              <a:t> </a:t>
            </a:r>
            <a:r>
              <a:rPr spc="-35" dirty="0"/>
              <a:t>p</a:t>
            </a:r>
            <a:r>
              <a:rPr spc="-5" dirty="0"/>
              <a:t>rzynajmniej</a:t>
            </a:r>
            <a:r>
              <a:rPr spc="55" dirty="0"/>
              <a:t> </a:t>
            </a:r>
            <a:r>
              <a:rPr spc="-15" dirty="0"/>
              <a:t>jednej</a:t>
            </a:r>
            <a:r>
              <a:rPr spc="55" dirty="0"/>
              <a:t> </a:t>
            </a:r>
            <a:r>
              <a:rPr dirty="0"/>
              <a:t>cywilizacji</a:t>
            </a:r>
            <a:r>
              <a:rPr spc="60" dirty="0"/>
              <a:t> </a:t>
            </a:r>
            <a:r>
              <a:rPr spc="-25" dirty="0"/>
              <a:t>w</a:t>
            </a:r>
            <a:r>
              <a:rPr spc="-75" dirty="0"/>
              <a:t>e</a:t>
            </a:r>
            <a:r>
              <a:rPr spc="60" dirty="0"/>
              <a:t> </a:t>
            </a:r>
            <a:r>
              <a:rPr spc="-30" dirty="0"/>
              <a:t>Wszechświecie</a:t>
            </a:r>
            <a:r>
              <a:rPr spc="55" dirty="0"/>
              <a:t> </a:t>
            </a:r>
            <a:r>
              <a:rPr spc="-40" dirty="0"/>
              <a:t>z</a:t>
            </a:r>
            <a:r>
              <a:rPr spc="60" dirty="0"/>
              <a:t> </a:t>
            </a:r>
            <a:r>
              <a:rPr spc="-45" dirty="0"/>
              <a:t>naszą</a:t>
            </a:r>
          </a:p>
          <a:p>
            <a:pPr marL="12700" marR="121920">
              <a:lnSpc>
                <a:spcPct val="96000"/>
              </a:lnSpc>
              <a:spcBef>
                <a:spcPts val="125"/>
              </a:spcBef>
            </a:pPr>
            <a:r>
              <a:rPr sz="1200" spc="-22" baseline="6944" dirty="0"/>
              <a:t>(ziems</a:t>
            </a:r>
            <a:r>
              <a:rPr sz="1200" spc="-60" baseline="6944" dirty="0"/>
              <a:t>k</a:t>
            </a:r>
            <a:r>
              <a:rPr sz="1200" spc="15" baseline="6944" dirty="0"/>
              <a:t>ą)</a:t>
            </a:r>
            <a:r>
              <a:rPr sz="1200" spc="89" baseline="6944" dirty="0"/>
              <a:t> </a:t>
            </a:r>
            <a:r>
              <a:rPr sz="1200" spc="-7" baseline="6944" dirty="0"/>
              <a:t>cywilizacją.</a:t>
            </a:r>
            <a:r>
              <a:rPr sz="1200" spc="89" baseline="6944" dirty="0"/>
              <a:t> </a:t>
            </a:r>
            <a:r>
              <a:rPr sz="1200" spc="-22" baseline="6944" dirty="0"/>
              <a:t>Ja</a:t>
            </a:r>
            <a:r>
              <a:rPr sz="1200" spc="-60" baseline="6944" dirty="0"/>
              <a:t>k</a:t>
            </a:r>
            <a:r>
              <a:rPr sz="1200" spc="-37" baseline="6944" dirty="0"/>
              <a:t>o</a:t>
            </a:r>
            <a:r>
              <a:rPr sz="1200" spc="89" baseline="6944" dirty="0"/>
              <a:t> </a:t>
            </a:r>
            <a:r>
              <a:rPr sz="1200" spc="-52" baseline="6944" dirty="0"/>
              <a:t>dane</a:t>
            </a:r>
            <a:r>
              <a:rPr sz="1200" spc="82" baseline="6944" dirty="0"/>
              <a:t> </a:t>
            </a:r>
            <a:r>
              <a:rPr sz="1200" spc="-37" baseline="6944" dirty="0"/>
              <a:t>w</a:t>
            </a:r>
            <a:r>
              <a:rPr sz="1200" spc="-30" baseline="6944" dirty="0"/>
              <a:t>ejści</a:t>
            </a:r>
            <a:r>
              <a:rPr sz="1200" spc="-82" baseline="6944" dirty="0"/>
              <a:t>o</a:t>
            </a:r>
            <a:r>
              <a:rPr sz="1200" spc="-37" baseline="6944" dirty="0"/>
              <a:t>w</a:t>
            </a:r>
            <a:r>
              <a:rPr sz="1200" spc="-112" baseline="6944" dirty="0"/>
              <a:t>e</a:t>
            </a:r>
            <a:r>
              <a:rPr sz="1200" spc="89" baseline="6944" dirty="0"/>
              <a:t> </a:t>
            </a:r>
            <a:r>
              <a:rPr sz="1200" spc="-15" baseline="6944" dirty="0"/>
              <a:t>w</a:t>
            </a:r>
            <a:r>
              <a:rPr sz="1200" spc="-44" baseline="6944" dirty="0"/>
              <a:t>p</a:t>
            </a:r>
            <a:r>
              <a:rPr sz="1200" baseline="6944" dirty="0"/>
              <a:t>r</a:t>
            </a:r>
            <a:r>
              <a:rPr sz="1200" spc="-37" baseline="6944" dirty="0"/>
              <a:t>owadzamy</a:t>
            </a:r>
            <a:r>
              <a:rPr sz="1200" spc="89" baseline="6944" dirty="0"/>
              <a:t> </a:t>
            </a:r>
            <a:r>
              <a:rPr sz="1200" spc="-30" baseline="6944" dirty="0"/>
              <a:t>następujące</a:t>
            </a:r>
            <a:r>
              <a:rPr sz="1200" spc="82" baseline="6944" dirty="0"/>
              <a:t> </a:t>
            </a:r>
            <a:r>
              <a:rPr sz="1200" spc="7" baseline="6944" dirty="0"/>
              <a:t>inf</a:t>
            </a:r>
            <a:r>
              <a:rPr sz="1200" spc="-30" baseline="6944" dirty="0"/>
              <a:t>o</a:t>
            </a:r>
            <a:r>
              <a:rPr sz="1200" spc="-15" baseline="6944" dirty="0"/>
              <a:t>rmacje:</a:t>
            </a:r>
            <a:r>
              <a:rPr sz="1200" spc="82" baseline="6944" dirty="0"/>
              <a:t> </a:t>
            </a:r>
            <a:r>
              <a:rPr sz="1200" i="1" spc="127" baseline="6944" dirty="0">
                <a:latin typeface="Arial"/>
                <a:cs typeface="Arial"/>
              </a:rPr>
              <a:t>T</a:t>
            </a:r>
            <a:r>
              <a:rPr sz="600" i="1" spc="35" dirty="0">
                <a:latin typeface="Arial"/>
                <a:cs typeface="Arial"/>
              </a:rPr>
              <a:t>tot</a:t>
            </a:r>
            <a:r>
              <a:rPr sz="600" i="1" dirty="0">
                <a:latin typeface="Arial"/>
                <a:cs typeface="Arial"/>
              </a:rPr>
              <a:t> </a:t>
            </a:r>
            <a:r>
              <a:rPr sz="600" i="1" spc="40" dirty="0">
                <a:latin typeface="Arial"/>
                <a:cs typeface="Arial"/>
              </a:rPr>
              <a:t> </a:t>
            </a:r>
            <a:r>
              <a:rPr sz="1200" spc="15" baseline="6944" dirty="0"/>
              <a:t>-</a:t>
            </a:r>
            <a:r>
              <a:rPr sz="1200" spc="89" baseline="6944" dirty="0"/>
              <a:t> </a:t>
            </a:r>
            <a:r>
              <a:rPr sz="1200" spc="-52" baseline="6944" dirty="0"/>
              <a:t>czas,</a:t>
            </a:r>
            <a:r>
              <a:rPr sz="1200" spc="89" baseline="6944" dirty="0"/>
              <a:t> </a:t>
            </a:r>
            <a:r>
              <a:rPr sz="1200" spc="-22" baseline="6944" dirty="0"/>
              <a:t>kiedy</a:t>
            </a:r>
            <a:r>
              <a:rPr sz="1200" spc="89" baseline="6944" dirty="0"/>
              <a:t> </a:t>
            </a:r>
            <a:r>
              <a:rPr sz="1200" spc="-30" baseline="6944" dirty="0"/>
              <a:t>zaczęły</a:t>
            </a:r>
            <a:r>
              <a:rPr sz="1200" spc="-22" baseline="6944" dirty="0"/>
              <a:t> </a:t>
            </a:r>
            <a:r>
              <a:rPr sz="800" spc="5" dirty="0"/>
              <a:t>p</a:t>
            </a:r>
            <a:r>
              <a:rPr sz="800" spc="-50" dirty="0"/>
              <a:t>o</a:t>
            </a:r>
            <a:r>
              <a:rPr sz="800" spc="-10" dirty="0"/>
              <a:t>wst</a:t>
            </a:r>
            <a:r>
              <a:rPr sz="800" spc="-35" dirty="0"/>
              <a:t>a</a:t>
            </a:r>
            <a:r>
              <a:rPr sz="800" spc="-25" dirty="0"/>
              <a:t>w</a:t>
            </a:r>
            <a:r>
              <a:rPr sz="800" spc="-35" dirty="0"/>
              <a:t>ać</a:t>
            </a:r>
            <a:r>
              <a:rPr sz="800" spc="60" dirty="0"/>
              <a:t> </a:t>
            </a:r>
            <a:r>
              <a:rPr sz="800" spc="-15" dirty="0"/>
              <a:t>cywilizacje</a:t>
            </a:r>
            <a:r>
              <a:rPr sz="800" spc="60" dirty="0"/>
              <a:t> </a:t>
            </a:r>
            <a:r>
              <a:rPr sz="800" spc="-15" dirty="0"/>
              <a:t>k</a:t>
            </a:r>
            <a:r>
              <a:rPr sz="800" spc="-25" dirty="0"/>
              <a:t>osmiczne,</a:t>
            </a:r>
            <a:r>
              <a:rPr sz="800" spc="60" dirty="0"/>
              <a:t> </a:t>
            </a:r>
            <a:r>
              <a:rPr sz="800" i="1" spc="85" dirty="0">
                <a:latin typeface="Arial"/>
                <a:cs typeface="Arial"/>
              </a:rPr>
              <a:t>T</a:t>
            </a:r>
            <a:r>
              <a:rPr sz="900" i="1" baseline="-9259" dirty="0">
                <a:latin typeface="Arial"/>
                <a:cs typeface="Arial"/>
              </a:rPr>
              <a:t>ext </a:t>
            </a:r>
            <a:r>
              <a:rPr sz="900" i="1" spc="60" baseline="-9259" dirty="0">
                <a:latin typeface="Arial"/>
                <a:cs typeface="Arial"/>
              </a:rPr>
              <a:t> </a:t>
            </a:r>
            <a:r>
              <a:rPr sz="800" spc="10" dirty="0"/>
              <a:t>-</a:t>
            </a:r>
            <a:r>
              <a:rPr sz="800" spc="60" dirty="0"/>
              <a:t> </a:t>
            </a:r>
            <a:r>
              <a:rPr sz="800" spc="-50" dirty="0"/>
              <a:t>czas</a:t>
            </a:r>
            <a:r>
              <a:rPr sz="800" spc="60" dirty="0"/>
              <a:t> </a:t>
            </a:r>
            <a:r>
              <a:rPr sz="800" spc="5" dirty="0"/>
              <a:t>p</a:t>
            </a:r>
            <a:r>
              <a:rPr sz="800" spc="-25" dirty="0"/>
              <a:t>o</a:t>
            </a:r>
            <a:r>
              <a:rPr sz="800" spc="60" dirty="0"/>
              <a:t> </a:t>
            </a:r>
            <a:r>
              <a:rPr sz="800" spc="20" dirty="0"/>
              <a:t>kt</a:t>
            </a:r>
            <a:r>
              <a:rPr sz="800" spc="5" dirty="0"/>
              <a:t>ó</a:t>
            </a:r>
            <a:r>
              <a:rPr sz="800" dirty="0"/>
              <a:t>rym</a:t>
            </a:r>
            <a:r>
              <a:rPr sz="800" spc="60" dirty="0"/>
              <a:t> </a:t>
            </a:r>
            <a:r>
              <a:rPr sz="800" spc="-10" dirty="0"/>
              <a:t>cywilizacja</a:t>
            </a:r>
            <a:r>
              <a:rPr sz="800" spc="60" dirty="0"/>
              <a:t> </a:t>
            </a:r>
            <a:r>
              <a:rPr sz="800" spc="-35" dirty="0"/>
              <a:t>p</a:t>
            </a:r>
            <a:r>
              <a:rPr sz="800" spc="-20" dirty="0"/>
              <a:t>rzestaje</a:t>
            </a:r>
            <a:r>
              <a:rPr sz="800" spc="55" dirty="0"/>
              <a:t> </a:t>
            </a:r>
            <a:r>
              <a:rPr sz="800" spc="-10" dirty="0"/>
              <a:t>istnieć</a:t>
            </a:r>
            <a:r>
              <a:rPr sz="800" spc="60" dirty="0"/>
              <a:t> </a:t>
            </a:r>
            <a:r>
              <a:rPr sz="800" spc="50" dirty="0"/>
              <a:t>(</a:t>
            </a:r>
            <a:r>
              <a:rPr sz="800" spc="20" dirty="0"/>
              <a:t>T</a:t>
            </a:r>
            <a:r>
              <a:rPr sz="800" spc="15" dirty="0"/>
              <a:t>ext),</a:t>
            </a:r>
            <a:r>
              <a:rPr sz="800" spc="60" dirty="0"/>
              <a:t> </a:t>
            </a:r>
            <a:r>
              <a:rPr sz="800" i="1" spc="85" dirty="0">
                <a:latin typeface="Arial"/>
                <a:cs typeface="Arial"/>
              </a:rPr>
              <a:t>T</a:t>
            </a:r>
            <a:r>
              <a:rPr sz="900" i="1" spc="-67" baseline="-13888" dirty="0">
                <a:latin typeface="Arial"/>
                <a:cs typeface="Arial"/>
              </a:rPr>
              <a:t>e</a:t>
            </a:r>
            <a:r>
              <a:rPr sz="900" i="1" spc="-97" baseline="-13888" dirty="0">
                <a:latin typeface="Arial"/>
                <a:cs typeface="Arial"/>
              </a:rPr>
              <a:t>a</a:t>
            </a:r>
            <a:r>
              <a:rPr sz="900" i="1" spc="30" baseline="-13888" dirty="0">
                <a:latin typeface="Arial"/>
                <a:cs typeface="Arial"/>
              </a:rPr>
              <a:t>rth</a:t>
            </a:r>
            <a:r>
              <a:rPr sz="900" i="1" baseline="-13888" dirty="0">
                <a:latin typeface="Arial"/>
                <a:cs typeface="Arial"/>
              </a:rPr>
              <a:t> </a:t>
            </a:r>
            <a:r>
              <a:rPr sz="900" i="1" spc="7" baseline="-13888" dirty="0">
                <a:latin typeface="Arial"/>
                <a:cs typeface="Arial"/>
              </a:rPr>
              <a:t> </a:t>
            </a:r>
            <a:r>
              <a:rPr sz="800" spc="10" dirty="0"/>
              <a:t>-</a:t>
            </a:r>
            <a:r>
              <a:rPr sz="800" spc="60" dirty="0"/>
              <a:t> </a:t>
            </a:r>
            <a:r>
              <a:rPr sz="800" spc="-50" dirty="0"/>
              <a:t>czas</a:t>
            </a:r>
            <a:r>
              <a:rPr sz="800" spc="60" dirty="0"/>
              <a:t> </a:t>
            </a:r>
            <a:r>
              <a:rPr sz="800" spc="5" dirty="0"/>
              <a:t>p</a:t>
            </a:r>
            <a:r>
              <a:rPr sz="800" spc="-25" dirty="0"/>
              <a:t>o</a:t>
            </a:r>
            <a:r>
              <a:rPr sz="800" spc="-15" dirty="0"/>
              <a:t> </a:t>
            </a:r>
            <a:r>
              <a:rPr sz="800" spc="20" dirty="0"/>
              <a:t>kt</a:t>
            </a:r>
            <a:r>
              <a:rPr sz="800" spc="5" dirty="0"/>
              <a:t>ó</a:t>
            </a:r>
            <a:r>
              <a:rPr sz="800" dirty="0"/>
              <a:t>rym</a:t>
            </a:r>
            <a:r>
              <a:rPr sz="800" spc="60" dirty="0"/>
              <a:t> </a:t>
            </a:r>
            <a:r>
              <a:rPr sz="800" spc="-25" dirty="0"/>
              <a:t>ziems</a:t>
            </a:r>
            <a:r>
              <a:rPr sz="800" spc="-50" dirty="0"/>
              <a:t>k</a:t>
            </a:r>
            <a:r>
              <a:rPr sz="800" spc="-40" dirty="0"/>
              <a:t>a</a:t>
            </a:r>
            <a:r>
              <a:rPr sz="800" spc="60" dirty="0"/>
              <a:t> </a:t>
            </a:r>
            <a:r>
              <a:rPr sz="800" spc="-10" dirty="0"/>
              <a:t>cywilizacja</a:t>
            </a:r>
            <a:r>
              <a:rPr sz="800" spc="60" dirty="0"/>
              <a:t> </a:t>
            </a:r>
            <a:r>
              <a:rPr sz="800" spc="-35" dirty="0"/>
              <a:t>p</a:t>
            </a:r>
            <a:r>
              <a:rPr sz="800" spc="-20" dirty="0"/>
              <a:t>rzestaje</a:t>
            </a:r>
            <a:r>
              <a:rPr sz="800" spc="55" dirty="0"/>
              <a:t> </a:t>
            </a:r>
            <a:r>
              <a:rPr sz="800" spc="-10" dirty="0"/>
              <a:t>istnieć,</a:t>
            </a:r>
            <a:r>
              <a:rPr sz="800" spc="55" dirty="0"/>
              <a:t> </a:t>
            </a:r>
            <a:r>
              <a:rPr sz="800" i="1" spc="-10" dirty="0">
                <a:latin typeface="Arial"/>
                <a:cs typeface="Arial"/>
              </a:rPr>
              <a:t>n</a:t>
            </a:r>
            <a:r>
              <a:rPr sz="900" i="1" spc="-7" baseline="-13888" dirty="0">
                <a:latin typeface="Arial"/>
                <a:cs typeface="Arial"/>
              </a:rPr>
              <a:t>civ</a:t>
            </a:r>
            <a:r>
              <a:rPr sz="900" i="1" baseline="-13888" dirty="0">
                <a:latin typeface="Arial"/>
                <a:cs typeface="Arial"/>
              </a:rPr>
              <a:t> </a:t>
            </a:r>
            <a:r>
              <a:rPr sz="900" i="1" spc="89" baseline="-13888" dirty="0">
                <a:latin typeface="Arial"/>
                <a:cs typeface="Arial"/>
              </a:rPr>
              <a:t> </a:t>
            </a:r>
            <a:r>
              <a:rPr sz="800" spc="10" dirty="0"/>
              <a:t>-</a:t>
            </a:r>
            <a:r>
              <a:rPr sz="800" spc="60" dirty="0"/>
              <a:t> </a:t>
            </a:r>
            <a:r>
              <a:rPr sz="800" spc="-15" dirty="0"/>
              <a:t>liczba</a:t>
            </a:r>
            <a:r>
              <a:rPr sz="800" spc="60" dirty="0"/>
              <a:t> </a:t>
            </a:r>
            <a:r>
              <a:rPr sz="800" dirty="0"/>
              <a:t>cywilizacji,</a:t>
            </a:r>
            <a:r>
              <a:rPr sz="800" spc="60" dirty="0"/>
              <a:t> </a:t>
            </a:r>
            <a:r>
              <a:rPr sz="800" spc="20" dirty="0"/>
              <a:t>kt</a:t>
            </a:r>
            <a:r>
              <a:rPr sz="800" spc="5" dirty="0"/>
              <a:t>ó</a:t>
            </a:r>
            <a:r>
              <a:rPr sz="800" spc="-25" dirty="0"/>
              <a:t>re</a:t>
            </a:r>
            <a:r>
              <a:rPr sz="800" spc="60" dirty="0"/>
              <a:t> </a:t>
            </a:r>
            <a:r>
              <a:rPr sz="800" spc="5" dirty="0"/>
              <a:t>p</a:t>
            </a:r>
            <a:r>
              <a:rPr sz="800" spc="-50" dirty="0"/>
              <a:t>o</a:t>
            </a:r>
            <a:r>
              <a:rPr sz="800" spc="5" dirty="0"/>
              <a:t>wstały</a:t>
            </a:r>
            <a:r>
              <a:rPr sz="800" spc="55" dirty="0"/>
              <a:t> </a:t>
            </a:r>
            <a:r>
              <a:rPr sz="800" dirty="0"/>
              <a:t>w</a:t>
            </a:r>
            <a:r>
              <a:rPr sz="800" spc="60" dirty="0"/>
              <a:t> </a:t>
            </a:r>
            <a:r>
              <a:rPr sz="800" spc="15" dirty="0"/>
              <a:t>tra</a:t>
            </a:r>
            <a:r>
              <a:rPr sz="800" spc="-5" dirty="0"/>
              <a:t>k</a:t>
            </a:r>
            <a:r>
              <a:rPr sz="800" spc="-25" dirty="0"/>
              <a:t>cie</a:t>
            </a:r>
            <a:r>
              <a:rPr sz="800" spc="60" dirty="0"/>
              <a:t> </a:t>
            </a:r>
            <a:r>
              <a:rPr sz="800" spc="-10" dirty="0"/>
              <a:t>istnienia</a:t>
            </a:r>
            <a:r>
              <a:rPr sz="800" spc="-5" dirty="0"/>
              <a:t> </a:t>
            </a:r>
            <a:r>
              <a:rPr sz="800" spc="-20" dirty="0"/>
              <a:t>wszechświata.</a:t>
            </a:r>
            <a:r>
              <a:rPr sz="800" spc="55" dirty="0"/>
              <a:t> </a:t>
            </a:r>
            <a:r>
              <a:rPr sz="800" spc="25" dirty="0"/>
              <a:t>Zak</a:t>
            </a:r>
            <a:r>
              <a:rPr sz="800" spc="-15" dirty="0"/>
              <a:t>ł</a:t>
            </a:r>
            <a:r>
              <a:rPr sz="800" spc="-20" dirty="0"/>
              <a:t>adam</a:t>
            </a:r>
            <a:r>
              <a:rPr sz="800" spc="-90" dirty="0"/>
              <a:t>y</a:t>
            </a:r>
            <a:r>
              <a:rPr sz="800" spc="10" dirty="0"/>
              <a:t>,</a:t>
            </a:r>
            <a:r>
              <a:rPr sz="800" spc="60" dirty="0"/>
              <a:t> </a:t>
            </a:r>
            <a:r>
              <a:rPr sz="800" spc="-55" dirty="0"/>
              <a:t>że</a:t>
            </a:r>
            <a:r>
              <a:rPr sz="800" spc="60" dirty="0"/>
              <a:t> </a:t>
            </a:r>
            <a:r>
              <a:rPr sz="800" spc="-10" dirty="0"/>
              <a:t>cywilizacja</a:t>
            </a:r>
            <a:r>
              <a:rPr sz="800" spc="60" dirty="0"/>
              <a:t> </a:t>
            </a:r>
            <a:r>
              <a:rPr sz="800" spc="-30" dirty="0"/>
              <a:t>może</a:t>
            </a:r>
            <a:r>
              <a:rPr sz="800" spc="55" dirty="0"/>
              <a:t> </a:t>
            </a:r>
            <a:r>
              <a:rPr sz="800" spc="-30" dirty="0"/>
              <a:t>n</a:t>
            </a:r>
            <a:r>
              <a:rPr sz="800" spc="-55" dirty="0"/>
              <a:t>a</a:t>
            </a:r>
            <a:r>
              <a:rPr sz="800" dirty="0"/>
              <a:t>r</a:t>
            </a:r>
            <a:r>
              <a:rPr sz="800" spc="20" dirty="0"/>
              <a:t>o</a:t>
            </a:r>
            <a:r>
              <a:rPr sz="800" spc="-15" dirty="0"/>
              <a:t>dzić</a:t>
            </a:r>
            <a:r>
              <a:rPr sz="800" spc="60" dirty="0"/>
              <a:t> </a:t>
            </a:r>
            <a:r>
              <a:rPr sz="800" spc="-45" dirty="0"/>
              <a:t>się</a:t>
            </a:r>
            <a:r>
              <a:rPr sz="800" spc="60" dirty="0"/>
              <a:t> </a:t>
            </a:r>
            <a:r>
              <a:rPr sz="800" dirty="0"/>
              <a:t>w</a:t>
            </a:r>
            <a:r>
              <a:rPr sz="800" spc="60" dirty="0"/>
              <a:t> </a:t>
            </a:r>
            <a:r>
              <a:rPr sz="800" spc="-35" dirty="0"/>
              <a:t>p</a:t>
            </a:r>
            <a:r>
              <a:rPr sz="800" spc="-15" dirty="0"/>
              <a:t>rzypad</a:t>
            </a:r>
            <a:r>
              <a:rPr sz="800" spc="-40" dirty="0"/>
              <a:t>k</a:t>
            </a:r>
            <a:r>
              <a:rPr sz="800" spc="-50" dirty="0"/>
              <a:t>o</a:t>
            </a:r>
            <a:r>
              <a:rPr sz="800" spc="-15" dirty="0"/>
              <a:t>wych</a:t>
            </a:r>
            <a:r>
              <a:rPr sz="800" spc="55" dirty="0"/>
              <a:t> </a:t>
            </a:r>
            <a:r>
              <a:rPr sz="800" spc="15" dirty="0"/>
              <a:t>(r</a:t>
            </a:r>
            <a:r>
              <a:rPr sz="800" dirty="0"/>
              <a:t>ó</a:t>
            </a:r>
            <a:r>
              <a:rPr sz="800" spc="-15" dirty="0"/>
              <a:t>wnomiernie</a:t>
            </a:r>
            <a:r>
              <a:rPr sz="800" spc="55" dirty="0"/>
              <a:t> </a:t>
            </a:r>
            <a:r>
              <a:rPr sz="800" spc="15" dirty="0"/>
              <a:t>roz</a:t>
            </a:r>
            <a:r>
              <a:rPr sz="800" spc="-20" dirty="0"/>
              <a:t>ł</a:t>
            </a:r>
            <a:r>
              <a:rPr sz="800" spc="-10" dirty="0"/>
              <a:t>ożonych) momentach</a:t>
            </a:r>
            <a:r>
              <a:rPr sz="800" spc="55" dirty="0"/>
              <a:t> </a:t>
            </a:r>
            <a:r>
              <a:rPr sz="800" spc="-35" dirty="0"/>
              <a:t>czasu.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70000" y="1323912"/>
            <a:ext cx="3419864" cy="16777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5759988" cy="32399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94" y="149695"/>
            <a:ext cx="4460875" cy="265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90"/>
              </a:lnSpc>
            </a:pPr>
            <a:r>
              <a:rPr sz="1000" spc="20" dirty="0">
                <a:solidFill>
                  <a:srgbClr val="3333B2"/>
                </a:solidFill>
                <a:latin typeface="Gill Sans MT"/>
                <a:cs typeface="Gill Sans MT"/>
              </a:rPr>
              <a:t>Scen</a:t>
            </a:r>
            <a:r>
              <a:rPr sz="1000" spc="-10" dirty="0">
                <a:solidFill>
                  <a:srgbClr val="3333B2"/>
                </a:solidFill>
                <a:latin typeface="Gill Sans MT"/>
                <a:cs typeface="Gill Sans MT"/>
              </a:rPr>
              <a:t>a</a:t>
            </a:r>
            <a:r>
              <a:rPr sz="1000" spc="-5" dirty="0">
                <a:solidFill>
                  <a:srgbClr val="3333B2"/>
                </a:solidFill>
                <a:latin typeface="Gill Sans MT"/>
                <a:cs typeface="Gill Sans MT"/>
              </a:rPr>
              <a:t>riusz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15" dirty="0">
                <a:solidFill>
                  <a:srgbClr val="3333B2"/>
                </a:solidFill>
                <a:latin typeface="Gill Sans MT"/>
                <a:cs typeface="Gill Sans MT"/>
              </a:rPr>
              <a:t>dr</a:t>
            </a:r>
            <a:r>
              <a:rPr sz="1000" spc="-20" dirty="0">
                <a:solidFill>
                  <a:srgbClr val="3333B2"/>
                </a:solidFill>
                <a:latin typeface="Gill Sans MT"/>
                <a:cs typeface="Gill Sans MT"/>
              </a:rPr>
              <a:t>u</a:t>
            </a:r>
            <a:r>
              <a:rPr sz="1000" spc="40" dirty="0">
                <a:solidFill>
                  <a:srgbClr val="3333B2"/>
                </a:solidFill>
                <a:latin typeface="Gill Sans MT"/>
                <a:cs typeface="Gill Sans MT"/>
              </a:rPr>
              <a:t>gi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5" dirty="0">
                <a:solidFill>
                  <a:srgbClr val="3333B2"/>
                </a:solidFill>
                <a:latin typeface="Gill Sans MT"/>
                <a:cs typeface="Gill Sans MT"/>
              </a:rPr>
              <a:t>-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20" dirty="0">
                <a:solidFill>
                  <a:srgbClr val="3333B2"/>
                </a:solidFill>
                <a:latin typeface="Gill Sans MT"/>
                <a:cs typeface="Gill Sans MT"/>
              </a:rPr>
              <a:t>p</a:t>
            </a:r>
            <a:r>
              <a:rPr sz="1000" spc="-5" dirty="0">
                <a:solidFill>
                  <a:srgbClr val="3333B2"/>
                </a:solidFill>
                <a:latin typeface="Gill Sans MT"/>
                <a:cs typeface="Gill Sans MT"/>
              </a:rPr>
              <a:t>r</a:t>
            </a:r>
            <a:r>
              <a:rPr sz="1000" spc="-35" dirty="0">
                <a:solidFill>
                  <a:srgbClr val="3333B2"/>
                </a:solidFill>
                <a:latin typeface="Gill Sans MT"/>
                <a:cs typeface="Gill Sans MT"/>
              </a:rPr>
              <a:t>a</a:t>
            </a:r>
            <a:r>
              <a:rPr sz="1000" spc="-25" dirty="0">
                <a:solidFill>
                  <a:srgbClr val="3333B2"/>
                </a:solidFill>
                <a:latin typeface="Gill Sans MT"/>
                <a:cs typeface="Gill Sans MT"/>
              </a:rPr>
              <a:t>wdo</a:t>
            </a:r>
            <a:r>
              <a:rPr sz="1000" spc="5" dirty="0">
                <a:solidFill>
                  <a:srgbClr val="3333B2"/>
                </a:solidFill>
                <a:latin typeface="Gill Sans MT"/>
                <a:cs typeface="Gill Sans MT"/>
              </a:rPr>
              <a:t>p</a:t>
            </a:r>
            <a:r>
              <a:rPr sz="1000" spc="-35" dirty="0">
                <a:solidFill>
                  <a:srgbClr val="3333B2"/>
                </a:solidFill>
                <a:latin typeface="Gill Sans MT"/>
                <a:cs typeface="Gill Sans MT"/>
              </a:rPr>
              <a:t>o</a:t>
            </a:r>
            <a:r>
              <a:rPr sz="1000" spc="-5" dirty="0">
                <a:solidFill>
                  <a:srgbClr val="3333B2"/>
                </a:solidFill>
                <a:latin typeface="Gill Sans MT"/>
                <a:cs typeface="Gill Sans MT"/>
              </a:rPr>
              <a:t>dobieńs</a:t>
            </a:r>
            <a:r>
              <a:rPr sz="1000" spc="-35" dirty="0">
                <a:solidFill>
                  <a:srgbClr val="3333B2"/>
                </a:solidFill>
                <a:latin typeface="Gill Sans MT"/>
                <a:cs typeface="Gill Sans MT"/>
              </a:rPr>
              <a:t>t</a:t>
            </a:r>
            <a:r>
              <a:rPr sz="1000" spc="-75" dirty="0">
                <a:solidFill>
                  <a:srgbClr val="3333B2"/>
                </a:solidFill>
                <a:latin typeface="Gill Sans MT"/>
                <a:cs typeface="Gill Sans MT"/>
              </a:rPr>
              <a:t>w</a:t>
            </a:r>
            <a:r>
              <a:rPr sz="1000" spc="-60" dirty="0">
                <a:solidFill>
                  <a:srgbClr val="3333B2"/>
                </a:solidFill>
                <a:latin typeface="Gill Sans MT"/>
                <a:cs typeface="Gill Sans MT"/>
              </a:rPr>
              <a:t>o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15" dirty="0">
                <a:solidFill>
                  <a:srgbClr val="3333B2"/>
                </a:solidFill>
                <a:latin typeface="Gill Sans MT"/>
                <a:cs typeface="Gill Sans MT"/>
              </a:rPr>
              <a:t>ws</a:t>
            </a:r>
            <a:r>
              <a:rPr sz="1000" spc="15" dirty="0">
                <a:solidFill>
                  <a:srgbClr val="3333B2"/>
                </a:solidFill>
                <a:latin typeface="Gill Sans MT"/>
                <a:cs typeface="Gill Sans MT"/>
              </a:rPr>
              <a:t>p</a:t>
            </a:r>
            <a:r>
              <a:rPr sz="1000" spc="10" dirty="0">
                <a:solidFill>
                  <a:srgbClr val="3333B2"/>
                </a:solidFill>
                <a:latin typeface="Gill Sans MT"/>
                <a:cs typeface="Gill Sans MT"/>
              </a:rPr>
              <a:t>ółistnienia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30" dirty="0">
                <a:solidFill>
                  <a:srgbClr val="3333B2"/>
                </a:solidFill>
                <a:latin typeface="Gill Sans MT"/>
                <a:cs typeface="Gill Sans MT"/>
              </a:rPr>
              <a:t>co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20" dirty="0">
                <a:solidFill>
                  <a:srgbClr val="3333B2"/>
                </a:solidFill>
                <a:latin typeface="Gill Sans MT"/>
                <a:cs typeface="Gill Sans MT"/>
              </a:rPr>
              <a:t>najmniej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dirty="0">
                <a:solidFill>
                  <a:srgbClr val="3333B2"/>
                </a:solidFill>
                <a:latin typeface="Gill Sans MT"/>
                <a:cs typeface="Gill Sans MT"/>
              </a:rPr>
              <a:t>jednej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10" dirty="0">
                <a:solidFill>
                  <a:srgbClr val="3333B2"/>
                </a:solidFill>
                <a:latin typeface="Gill Sans MT"/>
                <a:cs typeface="Gill Sans MT"/>
              </a:rPr>
              <a:t>cywilizacji </a:t>
            </a:r>
            <a:r>
              <a:rPr sz="1000" spc="-45" dirty="0">
                <a:solidFill>
                  <a:srgbClr val="3333B2"/>
                </a:solidFill>
                <a:latin typeface="Gill Sans MT"/>
                <a:cs typeface="Gill Sans MT"/>
              </a:rPr>
              <a:t>w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5" dirty="0">
                <a:solidFill>
                  <a:srgbClr val="3333B2"/>
                </a:solidFill>
                <a:latin typeface="Gill Sans MT"/>
                <a:cs typeface="Gill Sans MT"/>
              </a:rPr>
              <a:t>t</a:t>
            </a:r>
            <a:r>
              <a:rPr sz="1000" spc="15" dirty="0">
                <a:solidFill>
                  <a:srgbClr val="3333B2"/>
                </a:solidFill>
                <a:latin typeface="Gill Sans MT"/>
                <a:cs typeface="Gill Sans MT"/>
              </a:rPr>
              <a:t>ym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15" dirty="0">
                <a:solidFill>
                  <a:srgbClr val="3333B2"/>
                </a:solidFill>
                <a:latin typeface="Gill Sans MT"/>
                <a:cs typeface="Gill Sans MT"/>
              </a:rPr>
              <a:t>samym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dirty="0">
                <a:solidFill>
                  <a:srgbClr val="3333B2"/>
                </a:solidFill>
                <a:latin typeface="Gill Sans MT"/>
                <a:cs typeface="Gill Sans MT"/>
              </a:rPr>
              <a:t>c</a:t>
            </a:r>
            <a:r>
              <a:rPr sz="1000" spc="10" dirty="0">
                <a:solidFill>
                  <a:srgbClr val="3333B2"/>
                </a:solidFill>
                <a:latin typeface="Gill Sans MT"/>
                <a:cs typeface="Gill Sans MT"/>
              </a:rPr>
              <a:t>zasie,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45" dirty="0">
                <a:solidFill>
                  <a:srgbClr val="3333B2"/>
                </a:solidFill>
                <a:latin typeface="Gill Sans MT"/>
                <a:cs typeface="Gill Sans MT"/>
              </a:rPr>
              <a:t>w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10" dirty="0">
                <a:solidFill>
                  <a:srgbClr val="3333B2"/>
                </a:solidFill>
                <a:latin typeface="Gill Sans MT"/>
                <a:cs typeface="Gill Sans MT"/>
              </a:rPr>
              <a:t>kt</a:t>
            </a:r>
            <a:r>
              <a:rPr sz="1000" spc="-45" dirty="0">
                <a:solidFill>
                  <a:srgbClr val="3333B2"/>
                </a:solidFill>
                <a:latin typeface="Gill Sans MT"/>
                <a:cs typeface="Gill Sans MT"/>
              </a:rPr>
              <a:t>ó</a:t>
            </a:r>
            <a:r>
              <a:rPr sz="1000" spc="-10" dirty="0">
                <a:solidFill>
                  <a:srgbClr val="3333B2"/>
                </a:solidFill>
                <a:latin typeface="Gill Sans MT"/>
                <a:cs typeface="Gill Sans MT"/>
              </a:rPr>
              <a:t>rym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dirty="0">
                <a:solidFill>
                  <a:srgbClr val="3333B2"/>
                </a:solidFill>
                <a:latin typeface="Gill Sans MT"/>
                <a:cs typeface="Gill Sans MT"/>
              </a:rPr>
              <a:t>istnieje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20" dirty="0">
                <a:solidFill>
                  <a:srgbClr val="3333B2"/>
                </a:solidFill>
                <a:latin typeface="Gill Sans MT"/>
                <a:cs typeface="Gill Sans MT"/>
              </a:rPr>
              <a:t>nasza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15" dirty="0">
                <a:solidFill>
                  <a:srgbClr val="3333B2"/>
                </a:solidFill>
                <a:latin typeface="Gill Sans MT"/>
                <a:cs typeface="Gill Sans MT"/>
              </a:rPr>
              <a:t>cywilizacja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294" y="530108"/>
            <a:ext cx="4994910" cy="341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950"/>
              </a:lnSpc>
            </a:pPr>
            <a:r>
              <a:rPr sz="800" spc="-20" dirty="0">
                <a:latin typeface="Arial"/>
                <a:cs typeface="Arial"/>
              </a:rPr>
              <a:t>P</a:t>
            </a:r>
            <a:r>
              <a:rPr sz="800" spc="-25" dirty="0">
                <a:latin typeface="Arial"/>
                <a:cs typeface="Arial"/>
              </a:rPr>
              <a:t>o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w</a:t>
            </a:r>
            <a:r>
              <a:rPr sz="800" spc="-30" dirty="0">
                <a:latin typeface="Arial"/>
                <a:cs typeface="Arial"/>
              </a:rPr>
              <a:t>p</a:t>
            </a:r>
            <a:r>
              <a:rPr sz="800" dirty="0">
                <a:latin typeface="Arial"/>
                <a:cs typeface="Arial"/>
              </a:rPr>
              <a:t>r</a:t>
            </a:r>
            <a:r>
              <a:rPr sz="800" spc="-25" dirty="0">
                <a:latin typeface="Arial"/>
                <a:cs typeface="Arial"/>
              </a:rPr>
              <a:t>ow</a:t>
            </a:r>
            <a:r>
              <a:rPr sz="800" spc="-20" dirty="0">
                <a:latin typeface="Arial"/>
                <a:cs typeface="Arial"/>
              </a:rPr>
              <a:t>adzeniu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danych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20" dirty="0">
                <a:latin typeface="Arial"/>
                <a:cs typeface="Arial"/>
              </a:rPr>
              <a:t>i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kliknięciu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p</a:t>
            </a:r>
            <a:r>
              <a:rPr sz="800" spc="-15" dirty="0">
                <a:latin typeface="Arial"/>
                <a:cs typeface="Arial"/>
              </a:rPr>
              <a:t>rzycisku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„Generuj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Symulację”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wyświetla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45" dirty="0">
                <a:latin typeface="Arial"/>
                <a:cs typeface="Arial"/>
              </a:rPr>
              <a:t>się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wynik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p</a:t>
            </a:r>
            <a:r>
              <a:rPr sz="800" spc="-20" dirty="0">
                <a:latin typeface="Arial"/>
                <a:cs typeface="Arial"/>
              </a:rPr>
              <a:t>ojedynczej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symulacji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wszechświata.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Kol</a:t>
            </a:r>
            <a:r>
              <a:rPr sz="800" spc="-20" dirty="0">
                <a:latin typeface="Arial"/>
                <a:cs typeface="Arial"/>
              </a:rPr>
              <a:t>o</a:t>
            </a:r>
            <a:r>
              <a:rPr sz="800" spc="-15" dirty="0">
                <a:latin typeface="Arial"/>
                <a:cs typeface="Arial"/>
              </a:rPr>
              <a:t>rem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50" dirty="0">
                <a:latin typeface="Arial"/>
                <a:cs typeface="Arial"/>
              </a:rPr>
              <a:t>sz</a:t>
            </a:r>
            <a:r>
              <a:rPr sz="800" spc="-80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rym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zaznacz</a:t>
            </a:r>
            <a:r>
              <a:rPr sz="800" spc="-40" dirty="0">
                <a:latin typeface="Arial"/>
                <a:cs typeface="Arial"/>
              </a:rPr>
              <a:t>o</a:t>
            </a:r>
            <a:r>
              <a:rPr sz="800" spc="-10" dirty="0">
                <a:latin typeface="Arial"/>
                <a:cs typeface="Arial"/>
              </a:rPr>
              <a:t>n</a:t>
            </a:r>
            <a:r>
              <a:rPr sz="800" spc="-75" dirty="0">
                <a:latin typeface="Arial"/>
                <a:cs typeface="Arial"/>
              </a:rPr>
              <a:t>e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60" dirty="0">
                <a:latin typeface="Arial"/>
                <a:cs typeface="Arial"/>
              </a:rPr>
              <a:t>są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wszystkie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cywilizacje,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20" dirty="0">
                <a:latin typeface="Arial"/>
                <a:cs typeface="Arial"/>
              </a:rPr>
              <a:t>kt</a:t>
            </a:r>
            <a:r>
              <a:rPr sz="800" spc="5" dirty="0">
                <a:latin typeface="Arial"/>
                <a:cs typeface="Arial"/>
              </a:rPr>
              <a:t>ó</a:t>
            </a:r>
            <a:r>
              <a:rPr sz="800" spc="-25" dirty="0">
                <a:latin typeface="Arial"/>
                <a:cs typeface="Arial"/>
              </a:rPr>
              <a:t>re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istniały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15" dirty="0">
                <a:latin typeface="Arial"/>
                <a:cs typeface="Arial"/>
              </a:rPr>
              <a:t>tra</a:t>
            </a:r>
            <a:r>
              <a:rPr sz="800" spc="-5" dirty="0">
                <a:latin typeface="Arial"/>
                <a:cs typeface="Arial"/>
              </a:rPr>
              <a:t>k</a:t>
            </a:r>
            <a:r>
              <a:rPr sz="800" spc="-25" dirty="0">
                <a:latin typeface="Arial"/>
                <a:cs typeface="Arial"/>
              </a:rPr>
              <a:t>cie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istnienia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wszechświata,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k</a:t>
            </a:r>
            <a:r>
              <a:rPr sz="800" spc="-10" dirty="0">
                <a:latin typeface="Arial"/>
                <a:cs typeface="Arial"/>
              </a:rPr>
              <a:t>ol</a:t>
            </a:r>
            <a:r>
              <a:rPr sz="800" spc="-35" dirty="0">
                <a:latin typeface="Arial"/>
                <a:cs typeface="Arial"/>
              </a:rPr>
              <a:t>o</a:t>
            </a:r>
            <a:r>
              <a:rPr sz="800" spc="-15" dirty="0">
                <a:latin typeface="Arial"/>
                <a:cs typeface="Arial"/>
              </a:rPr>
              <a:t>rem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30" dirty="0">
                <a:latin typeface="Arial"/>
                <a:cs typeface="Arial"/>
              </a:rPr>
              <a:t>żół</a:t>
            </a:r>
            <a:r>
              <a:rPr sz="800" spc="-5" dirty="0">
                <a:latin typeface="Arial"/>
                <a:cs typeface="Arial"/>
              </a:rPr>
              <a:t>t</a:t>
            </a:r>
            <a:r>
              <a:rPr sz="800" spc="-10" dirty="0">
                <a:latin typeface="Arial"/>
                <a:cs typeface="Arial"/>
              </a:rPr>
              <a:t>ym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zaznaczono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te,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20" dirty="0">
                <a:latin typeface="Arial"/>
                <a:cs typeface="Arial"/>
              </a:rPr>
              <a:t>kt</a:t>
            </a:r>
            <a:r>
              <a:rPr sz="800" spc="5" dirty="0">
                <a:latin typeface="Arial"/>
                <a:cs typeface="Arial"/>
              </a:rPr>
              <a:t>ó</a:t>
            </a:r>
            <a:r>
              <a:rPr sz="800" spc="-25" dirty="0">
                <a:latin typeface="Arial"/>
                <a:cs typeface="Arial"/>
              </a:rPr>
              <a:t>re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ws</a:t>
            </a:r>
            <a:r>
              <a:rPr sz="800" spc="-10" dirty="0">
                <a:latin typeface="Arial"/>
                <a:cs typeface="Arial"/>
              </a:rPr>
              <a:t>p</a:t>
            </a:r>
            <a:r>
              <a:rPr sz="800" spc="15" dirty="0">
                <a:latin typeface="Arial"/>
                <a:cs typeface="Arial"/>
              </a:rPr>
              <a:t>ółistniały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40" dirty="0">
                <a:latin typeface="Arial"/>
                <a:cs typeface="Arial"/>
              </a:rPr>
              <a:t>z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45" dirty="0">
                <a:latin typeface="Arial"/>
                <a:cs typeface="Arial"/>
              </a:rPr>
              <a:t>naszą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(ziems</a:t>
            </a:r>
            <a:r>
              <a:rPr sz="800" spc="-40" dirty="0">
                <a:latin typeface="Arial"/>
                <a:cs typeface="Arial"/>
              </a:rPr>
              <a:t>k</a:t>
            </a:r>
            <a:r>
              <a:rPr sz="800" spc="10" dirty="0">
                <a:latin typeface="Arial"/>
                <a:cs typeface="Arial"/>
              </a:rPr>
              <a:t>ą)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cywilizacją.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70000" y="988704"/>
            <a:ext cx="3419868" cy="16822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ACAAF28D-6562-4516-8497-809AECBE32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65800" cy="324485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94" y="77089"/>
            <a:ext cx="4413250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90"/>
              </a:lnSpc>
            </a:pPr>
            <a:r>
              <a:rPr sz="1000" spc="5" dirty="0">
                <a:solidFill>
                  <a:srgbClr val="3333B2"/>
                </a:solidFill>
                <a:latin typeface="Gill Sans MT"/>
                <a:cs typeface="Gill Sans MT"/>
              </a:rPr>
              <a:t>Apli</a:t>
            </a:r>
            <a:r>
              <a:rPr sz="1000" spc="-25" dirty="0">
                <a:solidFill>
                  <a:srgbClr val="3333B2"/>
                </a:solidFill>
                <a:latin typeface="Gill Sans MT"/>
                <a:cs typeface="Gill Sans MT"/>
              </a:rPr>
              <a:t>k</a:t>
            </a:r>
            <a:r>
              <a:rPr sz="1000" spc="35" dirty="0">
                <a:solidFill>
                  <a:srgbClr val="3333B2"/>
                </a:solidFill>
                <a:latin typeface="Gill Sans MT"/>
                <a:cs typeface="Gill Sans MT"/>
              </a:rPr>
              <a:t>acja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75" dirty="0">
                <a:solidFill>
                  <a:srgbClr val="3333B2"/>
                </a:solidFill>
                <a:latin typeface="Gill Sans MT"/>
                <a:cs typeface="Gill Sans MT"/>
              </a:rPr>
              <a:t>w</a:t>
            </a:r>
            <a:r>
              <a:rPr sz="1000" spc="-15" dirty="0">
                <a:solidFill>
                  <a:srgbClr val="3333B2"/>
                </a:solidFill>
                <a:latin typeface="Gill Sans MT"/>
                <a:cs typeface="Gill Sans MT"/>
              </a:rPr>
              <a:t>e</a:t>
            </a:r>
            <a:r>
              <a:rPr sz="1000" spc="10" dirty="0">
                <a:solidFill>
                  <a:srgbClr val="3333B2"/>
                </a:solidFill>
                <a:latin typeface="Gill Sans MT"/>
                <a:cs typeface="Gill Sans MT"/>
              </a:rPr>
              <a:t>b</a:t>
            </a:r>
            <a:r>
              <a:rPr sz="1000" spc="-90" dirty="0">
                <a:solidFill>
                  <a:srgbClr val="3333B2"/>
                </a:solidFill>
                <a:latin typeface="Gill Sans MT"/>
                <a:cs typeface="Gill Sans MT"/>
              </a:rPr>
              <a:t>o</a:t>
            </a:r>
            <a:r>
              <a:rPr sz="1000" spc="-75" dirty="0">
                <a:solidFill>
                  <a:srgbClr val="3333B2"/>
                </a:solidFill>
                <a:latin typeface="Gill Sans MT"/>
                <a:cs typeface="Gill Sans MT"/>
              </a:rPr>
              <a:t>w</a:t>
            </a:r>
            <a:r>
              <a:rPr sz="1000" spc="45" dirty="0">
                <a:solidFill>
                  <a:srgbClr val="3333B2"/>
                </a:solidFill>
                <a:latin typeface="Gill Sans MT"/>
                <a:cs typeface="Gill Sans MT"/>
              </a:rPr>
              <a:t>a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30" dirty="0">
                <a:solidFill>
                  <a:srgbClr val="3333B2"/>
                </a:solidFill>
                <a:latin typeface="Gill Sans MT"/>
                <a:cs typeface="Gill Sans MT"/>
              </a:rPr>
              <a:t>służąca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30" dirty="0">
                <a:solidFill>
                  <a:srgbClr val="3333B2"/>
                </a:solidFill>
                <a:latin typeface="Gill Sans MT"/>
                <a:cs typeface="Gill Sans MT"/>
              </a:rPr>
              <a:t>do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10" dirty="0">
                <a:solidFill>
                  <a:srgbClr val="3333B2"/>
                </a:solidFill>
                <a:latin typeface="Gill Sans MT"/>
                <a:cs typeface="Gill Sans MT"/>
              </a:rPr>
              <a:t>liczenia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20" dirty="0">
                <a:solidFill>
                  <a:srgbClr val="3333B2"/>
                </a:solidFill>
                <a:latin typeface="Gill Sans MT"/>
                <a:cs typeface="Gill Sans MT"/>
              </a:rPr>
              <a:t>p</a:t>
            </a:r>
            <a:r>
              <a:rPr sz="1000" spc="-5" dirty="0">
                <a:solidFill>
                  <a:srgbClr val="3333B2"/>
                </a:solidFill>
                <a:latin typeface="Gill Sans MT"/>
                <a:cs typeface="Gill Sans MT"/>
              </a:rPr>
              <a:t>r</a:t>
            </a:r>
            <a:r>
              <a:rPr sz="1000" spc="-35" dirty="0">
                <a:solidFill>
                  <a:srgbClr val="3333B2"/>
                </a:solidFill>
                <a:latin typeface="Gill Sans MT"/>
                <a:cs typeface="Gill Sans MT"/>
              </a:rPr>
              <a:t>a</a:t>
            </a:r>
            <a:r>
              <a:rPr sz="1000" spc="-25" dirty="0">
                <a:solidFill>
                  <a:srgbClr val="3333B2"/>
                </a:solidFill>
                <a:latin typeface="Gill Sans MT"/>
                <a:cs typeface="Gill Sans MT"/>
              </a:rPr>
              <a:t>wdo</a:t>
            </a:r>
            <a:r>
              <a:rPr sz="1000" spc="5" dirty="0">
                <a:solidFill>
                  <a:srgbClr val="3333B2"/>
                </a:solidFill>
                <a:latin typeface="Gill Sans MT"/>
                <a:cs typeface="Gill Sans MT"/>
              </a:rPr>
              <a:t>p</a:t>
            </a:r>
            <a:r>
              <a:rPr sz="1000" spc="-35" dirty="0">
                <a:solidFill>
                  <a:srgbClr val="3333B2"/>
                </a:solidFill>
                <a:latin typeface="Gill Sans MT"/>
                <a:cs typeface="Gill Sans MT"/>
              </a:rPr>
              <a:t>o</a:t>
            </a:r>
            <a:r>
              <a:rPr sz="1000" spc="-5" dirty="0">
                <a:solidFill>
                  <a:srgbClr val="3333B2"/>
                </a:solidFill>
                <a:latin typeface="Gill Sans MT"/>
                <a:cs typeface="Gill Sans MT"/>
              </a:rPr>
              <a:t>dobieńs</a:t>
            </a:r>
            <a:r>
              <a:rPr sz="1000" spc="-35" dirty="0">
                <a:solidFill>
                  <a:srgbClr val="3333B2"/>
                </a:solidFill>
                <a:latin typeface="Gill Sans MT"/>
                <a:cs typeface="Gill Sans MT"/>
              </a:rPr>
              <a:t>t</a:t>
            </a:r>
            <a:r>
              <a:rPr sz="1000" spc="-75" dirty="0">
                <a:solidFill>
                  <a:srgbClr val="3333B2"/>
                </a:solidFill>
                <a:latin typeface="Gill Sans MT"/>
                <a:cs typeface="Gill Sans MT"/>
              </a:rPr>
              <a:t>w</a:t>
            </a:r>
            <a:r>
              <a:rPr sz="1000" spc="45" dirty="0">
                <a:solidFill>
                  <a:srgbClr val="3333B2"/>
                </a:solidFill>
                <a:latin typeface="Gill Sans MT"/>
                <a:cs typeface="Gill Sans MT"/>
              </a:rPr>
              <a:t>a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dirty="0">
                <a:solidFill>
                  <a:srgbClr val="3333B2"/>
                </a:solidFill>
                <a:latin typeface="Gill Sans MT"/>
                <a:cs typeface="Gill Sans MT"/>
              </a:rPr>
              <a:t>s</a:t>
            </a:r>
            <a:r>
              <a:rPr sz="1000" spc="30" dirty="0">
                <a:solidFill>
                  <a:srgbClr val="3333B2"/>
                </a:solidFill>
                <a:latin typeface="Gill Sans MT"/>
                <a:cs typeface="Gill Sans MT"/>
              </a:rPr>
              <a:t>p</a:t>
            </a:r>
            <a:r>
              <a:rPr sz="1000" spc="-10" dirty="0">
                <a:solidFill>
                  <a:srgbClr val="3333B2"/>
                </a:solidFill>
                <a:latin typeface="Gill Sans MT"/>
                <a:cs typeface="Gill Sans MT"/>
              </a:rPr>
              <a:t>ot</a:t>
            </a:r>
            <a:r>
              <a:rPr sz="1000" spc="-40" dirty="0">
                <a:solidFill>
                  <a:srgbClr val="3333B2"/>
                </a:solidFill>
                <a:latin typeface="Gill Sans MT"/>
                <a:cs typeface="Gill Sans MT"/>
              </a:rPr>
              <a:t>k</a:t>
            </a:r>
            <a:r>
              <a:rPr sz="1000" spc="30" dirty="0">
                <a:solidFill>
                  <a:srgbClr val="3333B2"/>
                </a:solidFill>
                <a:latin typeface="Gill Sans MT"/>
                <a:cs typeface="Gill Sans MT"/>
              </a:rPr>
              <a:t>ania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15" dirty="0">
                <a:solidFill>
                  <a:srgbClr val="3333B2"/>
                </a:solidFill>
                <a:latin typeface="Gill Sans MT"/>
                <a:cs typeface="Gill Sans MT"/>
              </a:rPr>
              <a:t>się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10" dirty="0">
                <a:solidFill>
                  <a:srgbClr val="3333B2"/>
                </a:solidFill>
                <a:latin typeface="Gill Sans MT"/>
                <a:cs typeface="Gill Sans MT"/>
              </a:rPr>
              <a:t>cywilizacji </a:t>
            </a:r>
            <a:r>
              <a:rPr sz="1000" spc="-30" dirty="0">
                <a:solidFill>
                  <a:srgbClr val="3333B2"/>
                </a:solidFill>
                <a:latin typeface="Gill Sans MT"/>
                <a:cs typeface="Gill Sans MT"/>
              </a:rPr>
              <a:t>k</a:t>
            </a:r>
            <a:r>
              <a:rPr sz="1000" dirty="0">
                <a:solidFill>
                  <a:srgbClr val="3333B2"/>
                </a:solidFill>
                <a:latin typeface="Gill Sans MT"/>
                <a:cs typeface="Gill Sans MT"/>
              </a:rPr>
              <a:t>osmicznych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950"/>
              </a:lnSpc>
            </a:pPr>
            <a:r>
              <a:rPr spc="10" dirty="0"/>
              <a:t>Link</a:t>
            </a:r>
            <a:r>
              <a:rPr spc="60" dirty="0"/>
              <a:t> </a:t>
            </a:r>
            <a:r>
              <a:rPr spc="-20" dirty="0"/>
              <a:t>do</a:t>
            </a:r>
            <a:r>
              <a:rPr spc="60" dirty="0"/>
              <a:t> </a:t>
            </a:r>
            <a:r>
              <a:rPr dirty="0"/>
              <a:t>apli</a:t>
            </a:r>
            <a:r>
              <a:rPr spc="-25" dirty="0"/>
              <a:t>k</a:t>
            </a:r>
            <a:r>
              <a:rPr dirty="0"/>
              <a:t>acji:</a:t>
            </a:r>
            <a:r>
              <a:rPr spc="60" dirty="0"/>
              <a:t> </a:t>
            </a:r>
            <a:r>
              <a:rPr b="0" spc="20" dirty="0">
                <a:latin typeface="Bookman Old Style"/>
                <a:cs typeface="Bookman Old Style"/>
                <a:hlinkClick r:id="rId3"/>
              </a:rPr>
              <a:t>https://fu</a:t>
            </a:r>
            <a:r>
              <a:rPr b="0" spc="10" dirty="0">
                <a:latin typeface="Bookman Old Style"/>
                <a:cs typeface="Bookman Old Style"/>
                <a:hlinkClick r:id="rId3"/>
              </a:rPr>
              <a:t>t</a:t>
            </a:r>
            <a:r>
              <a:rPr b="0" spc="25" dirty="0">
                <a:latin typeface="Bookman Old Style"/>
                <a:cs typeface="Bookman Old Style"/>
                <a:hlinkClick r:id="rId3"/>
              </a:rPr>
              <a:t>urespaceproject.eu/civi</a:t>
            </a:r>
            <a:r>
              <a:rPr b="0" spc="10" dirty="0">
                <a:latin typeface="Bookman Old Style"/>
                <a:cs typeface="Bookman Old Style"/>
                <a:hlinkClick r:id="rId3"/>
              </a:rPr>
              <a:t>l</a:t>
            </a:r>
            <a:r>
              <a:rPr b="0" spc="30" dirty="0">
                <a:latin typeface="Bookman Old Style"/>
                <a:cs typeface="Bookman Old Style"/>
                <a:hlinkClick r:id="rId3"/>
              </a:rPr>
              <a:t>izations/</a:t>
            </a:r>
            <a:r>
              <a:rPr spc="10" dirty="0"/>
              <a:t>.</a:t>
            </a:r>
            <a:r>
              <a:rPr spc="55" dirty="0"/>
              <a:t> </a:t>
            </a:r>
            <a:r>
              <a:rPr spc="-20" dirty="0"/>
              <a:t>P</a:t>
            </a:r>
            <a:r>
              <a:rPr spc="-25" dirty="0"/>
              <a:t>o</a:t>
            </a:r>
            <a:r>
              <a:rPr spc="60" dirty="0"/>
              <a:t> </a:t>
            </a:r>
            <a:r>
              <a:rPr dirty="0"/>
              <a:t>kliknięciu</a:t>
            </a:r>
            <a:r>
              <a:rPr spc="60" dirty="0"/>
              <a:t> </a:t>
            </a:r>
            <a:r>
              <a:rPr dirty="0"/>
              <a:t>w</a:t>
            </a:r>
            <a:r>
              <a:rPr spc="60" dirty="0"/>
              <a:t> </a:t>
            </a:r>
            <a:r>
              <a:rPr spc="10" dirty="0"/>
              <a:t>link</a:t>
            </a:r>
            <a:r>
              <a:rPr spc="60" dirty="0"/>
              <a:t> </a:t>
            </a:r>
            <a:r>
              <a:rPr spc="5" dirty="0"/>
              <a:t>p</a:t>
            </a:r>
            <a:r>
              <a:rPr spc="-10" dirty="0"/>
              <a:t>oj</a:t>
            </a:r>
            <a:r>
              <a:rPr spc="-35" dirty="0"/>
              <a:t>a</a:t>
            </a:r>
            <a:r>
              <a:rPr spc="-10" dirty="0"/>
              <a:t>wia</a:t>
            </a:r>
            <a:r>
              <a:rPr spc="60" dirty="0"/>
              <a:t> </a:t>
            </a:r>
            <a:r>
              <a:rPr spc="-45" dirty="0"/>
              <a:t>się</a:t>
            </a:r>
            <a:r>
              <a:rPr spc="-30" dirty="0"/>
              <a:t> </a:t>
            </a:r>
            <a:r>
              <a:rPr spc="-20" dirty="0"/>
              <a:t>następujący</a:t>
            </a:r>
            <a:r>
              <a:rPr spc="55" dirty="0"/>
              <a:t> </a:t>
            </a:r>
            <a:r>
              <a:rPr dirty="0"/>
              <a:t>widok,</a:t>
            </a:r>
            <a:r>
              <a:rPr spc="55" dirty="0"/>
              <a:t> </a:t>
            </a:r>
            <a:r>
              <a:rPr spc="5" dirty="0"/>
              <a:t>jak</a:t>
            </a:r>
            <a:r>
              <a:rPr spc="55" dirty="0"/>
              <a:t> </a:t>
            </a:r>
            <a:r>
              <a:rPr spc="-30" dirty="0"/>
              <a:t>na</a:t>
            </a:r>
            <a:r>
              <a:rPr spc="60" dirty="0"/>
              <a:t> </a:t>
            </a:r>
            <a:r>
              <a:rPr spc="-15" dirty="0"/>
              <a:t>rysunku</a:t>
            </a:r>
            <a:r>
              <a:rPr spc="55" dirty="0"/>
              <a:t> </a:t>
            </a:r>
            <a:r>
              <a:rPr spc="5" dirty="0"/>
              <a:t>p</a:t>
            </a:r>
            <a:r>
              <a:rPr spc="-10" dirty="0"/>
              <a:t>oniżej.</a:t>
            </a:r>
            <a:r>
              <a:rPr spc="60" dirty="0"/>
              <a:t> </a:t>
            </a:r>
            <a:r>
              <a:rPr spc="15" dirty="0"/>
              <a:t>K</a:t>
            </a:r>
            <a:r>
              <a:rPr spc="-15" dirty="0"/>
              <a:t>orzystając</a:t>
            </a:r>
            <a:r>
              <a:rPr spc="55" dirty="0"/>
              <a:t> </a:t>
            </a:r>
            <a:r>
              <a:rPr spc="-40" dirty="0"/>
              <a:t>z</a:t>
            </a:r>
            <a:r>
              <a:rPr spc="60" dirty="0"/>
              <a:t> </a:t>
            </a:r>
            <a:r>
              <a:rPr spc="15" dirty="0"/>
              <a:t>tej</a:t>
            </a:r>
            <a:r>
              <a:rPr spc="60" dirty="0"/>
              <a:t> </a:t>
            </a:r>
            <a:r>
              <a:rPr spc="-5" dirty="0"/>
              <a:t>strony</a:t>
            </a:r>
            <a:r>
              <a:rPr spc="60" dirty="0"/>
              <a:t> </a:t>
            </a:r>
            <a:r>
              <a:rPr spc="5" dirty="0"/>
              <a:t>b</a:t>
            </a:r>
            <a:r>
              <a:rPr spc="-40" dirty="0"/>
              <a:t>ędziesz</a:t>
            </a:r>
            <a:r>
              <a:rPr spc="60" dirty="0"/>
              <a:t> </a:t>
            </a:r>
            <a:r>
              <a:rPr spc="-20" dirty="0"/>
              <a:t>móg</a:t>
            </a:r>
            <a:r>
              <a:rPr spc="95" dirty="0"/>
              <a:t>ł</a:t>
            </a:r>
            <a:r>
              <a:rPr spc="60" dirty="0"/>
              <a:t> </a:t>
            </a:r>
            <a:r>
              <a:rPr spc="-40" dirty="0"/>
              <a:t>oszac</a:t>
            </a:r>
            <a:r>
              <a:rPr spc="-65" dirty="0"/>
              <a:t>o</a:t>
            </a:r>
            <a:r>
              <a:rPr spc="-25" dirty="0"/>
              <a:t>w</a:t>
            </a:r>
            <a:r>
              <a:rPr spc="-35" dirty="0"/>
              <a:t>ać</a:t>
            </a:r>
            <a:r>
              <a:rPr spc="60" dirty="0"/>
              <a:t> </a:t>
            </a:r>
            <a:r>
              <a:rPr spc="-55" dirty="0"/>
              <a:t>szanse</a:t>
            </a:r>
            <a:r>
              <a:rPr spc="60" dirty="0"/>
              <a:t> </a:t>
            </a:r>
            <a:r>
              <a:rPr spc="-30" dirty="0"/>
              <a:t>na</a:t>
            </a:r>
            <a:r>
              <a:rPr spc="-15" dirty="0"/>
              <a:t> </a:t>
            </a:r>
            <a:r>
              <a:rPr spc="-40" dirty="0"/>
              <a:t>s</a:t>
            </a:r>
            <a:r>
              <a:rPr spc="-25" dirty="0"/>
              <a:t>p</a:t>
            </a:r>
            <a:r>
              <a:rPr spc="20" dirty="0"/>
              <a:t>ot</a:t>
            </a:r>
            <a:r>
              <a:rPr dirty="0"/>
              <a:t>k</a:t>
            </a:r>
            <a:r>
              <a:rPr spc="-30" dirty="0"/>
              <a:t>anie</a:t>
            </a:r>
            <a:r>
              <a:rPr spc="45" dirty="0"/>
              <a:t> </a:t>
            </a:r>
            <a:r>
              <a:rPr spc="-5" dirty="0"/>
              <a:t>d</a:t>
            </a:r>
            <a:r>
              <a:rPr spc="-35" dirty="0"/>
              <a:t>w</a:t>
            </a:r>
            <a:r>
              <a:rPr spc="-5" dirty="0"/>
              <a:t>ó</a:t>
            </a:r>
            <a:r>
              <a:rPr spc="-20" dirty="0"/>
              <a:t>ch</a:t>
            </a:r>
            <a:r>
              <a:rPr spc="45" dirty="0"/>
              <a:t> </a:t>
            </a:r>
            <a:r>
              <a:rPr dirty="0"/>
              <a:t>cywilizacji</a:t>
            </a:r>
            <a:r>
              <a:rPr spc="45" dirty="0"/>
              <a:t> </a:t>
            </a:r>
            <a:r>
              <a:rPr spc="-15" dirty="0"/>
              <a:t>techniczny</a:t>
            </a:r>
            <a:r>
              <a:rPr spc="-20" dirty="0"/>
              <a:t>c</a:t>
            </a:r>
            <a:r>
              <a:rPr spc="-10" dirty="0"/>
              <a:t>h</a:t>
            </a:r>
            <a:r>
              <a:rPr spc="45" dirty="0"/>
              <a:t> </a:t>
            </a:r>
            <a:r>
              <a:rPr spc="5" dirty="0"/>
              <a:t>zak</a:t>
            </a:r>
            <a:r>
              <a:rPr spc="-25" dirty="0"/>
              <a:t>ł</a:t>
            </a:r>
            <a:r>
              <a:rPr spc="-20" dirty="0"/>
              <a:t>adając</a:t>
            </a:r>
            <a:r>
              <a:rPr spc="45" dirty="0"/>
              <a:t> </a:t>
            </a:r>
            <a:r>
              <a:rPr spc="-25" dirty="0"/>
              <a:t>różne</a:t>
            </a:r>
            <a:r>
              <a:rPr spc="40" dirty="0"/>
              <a:t> </a:t>
            </a:r>
            <a:r>
              <a:rPr spc="-50" dirty="0"/>
              <a:t>scen</a:t>
            </a:r>
            <a:r>
              <a:rPr spc="-75" dirty="0"/>
              <a:t>a</a:t>
            </a:r>
            <a:r>
              <a:rPr spc="-25" dirty="0"/>
              <a:t>riusze</a:t>
            </a:r>
            <a:r>
              <a:rPr spc="40" dirty="0"/>
              <a:t> </a:t>
            </a:r>
            <a:r>
              <a:rPr spc="15" dirty="0"/>
              <a:t>do</a:t>
            </a:r>
            <a:r>
              <a:rPr spc="-20" dirty="0"/>
              <a:t>t</a:t>
            </a:r>
            <a:r>
              <a:rPr spc="-35" dirty="0"/>
              <a:t>yczące</a:t>
            </a:r>
            <a:r>
              <a:rPr spc="40" dirty="0"/>
              <a:t> </a:t>
            </a:r>
            <a:r>
              <a:rPr spc="-40" dirty="0"/>
              <a:t>czasu</a:t>
            </a:r>
            <a:r>
              <a:rPr spc="45" dirty="0"/>
              <a:t> </a:t>
            </a:r>
            <a:r>
              <a:rPr spc="-20" dirty="0"/>
              <a:t>życia</a:t>
            </a:r>
            <a:r>
              <a:rPr spc="40" dirty="0"/>
              <a:t> </a:t>
            </a:r>
            <a:r>
              <a:rPr spc="55" dirty="0"/>
              <a:t>t</a:t>
            </a:r>
            <a:r>
              <a:rPr spc="-20" dirty="0"/>
              <a:t>ych</a:t>
            </a:r>
            <a:r>
              <a:rPr spc="40" dirty="0"/>
              <a:t> </a:t>
            </a:r>
            <a:r>
              <a:rPr dirty="0"/>
              <a:t>cywilizacji,</a:t>
            </a:r>
            <a:r>
              <a:rPr spc="45" dirty="0"/>
              <a:t> </a:t>
            </a:r>
            <a:r>
              <a:rPr spc="-5" dirty="0"/>
              <a:t>ich </a:t>
            </a:r>
            <a:r>
              <a:rPr spc="70" dirty="0"/>
              <a:t>ł</a:t>
            </a:r>
            <a:r>
              <a:rPr spc="-25" dirty="0"/>
              <a:t>ącznej</a:t>
            </a:r>
            <a:r>
              <a:rPr spc="60" dirty="0"/>
              <a:t> </a:t>
            </a:r>
            <a:r>
              <a:rPr spc="-10" dirty="0"/>
              <a:t>licz</a:t>
            </a:r>
            <a:r>
              <a:rPr spc="-35" dirty="0"/>
              <a:t>b</a:t>
            </a:r>
            <a:r>
              <a:rPr spc="-15" dirty="0"/>
              <a:t>y</a:t>
            </a:r>
            <a:r>
              <a:rPr spc="60" dirty="0"/>
              <a:t> </a:t>
            </a:r>
            <a:r>
              <a:rPr spc="25" dirty="0"/>
              <a:t>itp.</a:t>
            </a:r>
            <a:r>
              <a:rPr spc="60" dirty="0"/>
              <a:t> </a:t>
            </a:r>
            <a:r>
              <a:rPr spc="5" dirty="0"/>
              <a:t>Mamy</a:t>
            </a:r>
            <a:r>
              <a:rPr spc="60" dirty="0"/>
              <a:t> </a:t>
            </a:r>
            <a:r>
              <a:rPr spc="-20" dirty="0"/>
              <a:t>do</a:t>
            </a:r>
            <a:r>
              <a:rPr spc="60" dirty="0"/>
              <a:t> </a:t>
            </a:r>
            <a:r>
              <a:rPr spc="-10" dirty="0"/>
              <a:t>wy</a:t>
            </a:r>
            <a:r>
              <a:rPr spc="5" dirty="0"/>
              <a:t>b</a:t>
            </a:r>
            <a:r>
              <a:rPr spc="-50" dirty="0"/>
              <a:t>o</a:t>
            </a:r>
            <a:r>
              <a:rPr dirty="0"/>
              <a:t>ru</a:t>
            </a:r>
            <a:r>
              <a:rPr spc="60" dirty="0"/>
              <a:t> </a:t>
            </a:r>
            <a:r>
              <a:rPr spc="-20" dirty="0"/>
              <a:t>dwie</a:t>
            </a:r>
            <a:r>
              <a:rPr spc="60" dirty="0"/>
              <a:t> </a:t>
            </a:r>
            <a:r>
              <a:rPr spc="-25" dirty="0"/>
              <a:t>w</a:t>
            </a:r>
            <a:r>
              <a:rPr spc="-35" dirty="0"/>
              <a:t>ersje</a:t>
            </a:r>
            <a:r>
              <a:rPr spc="60" dirty="0"/>
              <a:t> </a:t>
            </a:r>
            <a:r>
              <a:rPr spc="-15" dirty="0"/>
              <a:t>języ</a:t>
            </a:r>
            <a:r>
              <a:rPr spc="-40" dirty="0"/>
              <a:t>k</a:t>
            </a:r>
            <a:r>
              <a:rPr spc="-50" dirty="0"/>
              <a:t>o</a:t>
            </a:r>
            <a:r>
              <a:rPr spc="-25" dirty="0"/>
              <a:t>w</a:t>
            </a:r>
            <a:r>
              <a:rPr spc="-75" dirty="0"/>
              <a:t>e</a:t>
            </a:r>
            <a:r>
              <a:rPr spc="60" dirty="0"/>
              <a:t> </a:t>
            </a:r>
            <a:r>
              <a:rPr dirty="0"/>
              <a:t>apli</a:t>
            </a:r>
            <a:r>
              <a:rPr spc="-25" dirty="0"/>
              <a:t>k</a:t>
            </a:r>
            <a:r>
              <a:rPr dirty="0"/>
              <a:t>acji:</a:t>
            </a:r>
            <a:r>
              <a:rPr spc="60" dirty="0"/>
              <a:t> </a:t>
            </a:r>
            <a:r>
              <a:rPr spc="5" dirty="0"/>
              <a:t>p</a:t>
            </a:r>
            <a:r>
              <a:rPr spc="-20" dirty="0"/>
              <a:t>ols</a:t>
            </a:r>
            <a:r>
              <a:rPr spc="-45" dirty="0"/>
              <a:t>k</a:t>
            </a:r>
            <a:r>
              <a:rPr spc="-40" dirty="0"/>
              <a:t>ą</a:t>
            </a:r>
            <a:r>
              <a:rPr spc="60" dirty="0"/>
              <a:t> </a:t>
            </a:r>
            <a:r>
              <a:rPr spc="20" dirty="0"/>
              <a:t>i</a:t>
            </a:r>
            <a:r>
              <a:rPr spc="60" dirty="0"/>
              <a:t> </a:t>
            </a:r>
            <a:r>
              <a:rPr spc="-25" dirty="0"/>
              <a:t>angiels</a:t>
            </a:r>
            <a:r>
              <a:rPr spc="-50" dirty="0"/>
              <a:t>k</a:t>
            </a:r>
            <a:r>
              <a:rPr spc="-15" dirty="0"/>
              <a:t>ą.</a:t>
            </a:r>
            <a:r>
              <a:rPr spc="55" dirty="0"/>
              <a:t> </a:t>
            </a:r>
            <a:r>
              <a:rPr spc="-25" dirty="0"/>
              <a:t>Jeżeli</a:t>
            </a:r>
            <a:r>
              <a:rPr spc="55" dirty="0"/>
              <a:t> </a:t>
            </a:r>
            <a:r>
              <a:rPr spc="-20" dirty="0"/>
              <a:t>ch</a:t>
            </a:r>
            <a:r>
              <a:rPr spc="-55" dirty="0"/>
              <a:t>cesz</a:t>
            </a:r>
            <a:r>
              <a:rPr spc="60" dirty="0"/>
              <a:t> </a:t>
            </a:r>
            <a:r>
              <a:rPr spc="-20" dirty="0"/>
              <a:t>d</a:t>
            </a:r>
            <a:r>
              <a:rPr spc="-45" dirty="0"/>
              <a:t>o</a:t>
            </a:r>
            <a:r>
              <a:rPr spc="-20" dirty="0"/>
              <a:t>wiedzieć</a:t>
            </a:r>
            <a:r>
              <a:rPr spc="-15" dirty="0"/>
              <a:t> </a:t>
            </a:r>
            <a:r>
              <a:rPr spc="-45" dirty="0"/>
              <a:t>się</a:t>
            </a:r>
            <a:r>
              <a:rPr spc="60" dirty="0"/>
              <a:t> </a:t>
            </a:r>
            <a:r>
              <a:rPr spc="-30" dirty="0"/>
              <a:t>b</a:t>
            </a:r>
            <a:r>
              <a:rPr spc="-55" dirty="0"/>
              <a:t>a</a:t>
            </a:r>
            <a:r>
              <a:rPr spc="-5" dirty="0"/>
              <a:t>rdziej</a:t>
            </a:r>
            <a:r>
              <a:rPr spc="55" dirty="0"/>
              <a:t> </a:t>
            </a:r>
            <a:r>
              <a:rPr spc="-30" dirty="0"/>
              <a:t>szczegó</a:t>
            </a:r>
            <a:r>
              <a:rPr spc="-40" dirty="0"/>
              <a:t>ł</a:t>
            </a:r>
            <a:r>
              <a:rPr spc="-50" dirty="0"/>
              <a:t>o</a:t>
            </a:r>
            <a:r>
              <a:rPr spc="-25" dirty="0"/>
              <a:t>wo</a:t>
            </a:r>
            <a:r>
              <a:rPr spc="60" dirty="0"/>
              <a:t> </a:t>
            </a:r>
            <a:r>
              <a:rPr dirty="0"/>
              <a:t>w</a:t>
            </a:r>
            <a:r>
              <a:rPr spc="60" dirty="0"/>
              <a:t> </a:t>
            </a:r>
            <a:r>
              <a:rPr spc="5" dirty="0"/>
              <a:t>jaki</a:t>
            </a:r>
            <a:r>
              <a:rPr spc="55" dirty="0"/>
              <a:t> </a:t>
            </a:r>
            <a:r>
              <a:rPr spc="-40" dirty="0"/>
              <a:t>s</a:t>
            </a:r>
            <a:r>
              <a:rPr spc="-25" dirty="0"/>
              <a:t>p</a:t>
            </a:r>
            <a:r>
              <a:rPr spc="-35" dirty="0"/>
              <a:t>osób</a:t>
            </a:r>
            <a:r>
              <a:rPr spc="60" dirty="0"/>
              <a:t> </a:t>
            </a:r>
            <a:r>
              <a:rPr spc="-15" dirty="0"/>
              <a:t>k</a:t>
            </a:r>
            <a:r>
              <a:rPr dirty="0"/>
              <a:t>omputer</a:t>
            </a:r>
            <a:r>
              <a:rPr spc="60" dirty="0"/>
              <a:t> </a:t>
            </a:r>
            <a:r>
              <a:rPr spc="-15" dirty="0"/>
              <a:t>oblicza</a:t>
            </a:r>
            <a:r>
              <a:rPr spc="60" dirty="0"/>
              <a:t> </a:t>
            </a:r>
            <a:r>
              <a:rPr spc="30" dirty="0"/>
              <a:t>to</a:t>
            </a:r>
            <a:r>
              <a:rPr spc="60" dirty="0"/>
              <a:t> </a:t>
            </a:r>
            <a:r>
              <a:rPr spc="-35" dirty="0"/>
              <a:t>p</a:t>
            </a:r>
            <a:r>
              <a:rPr spc="-10" dirty="0"/>
              <a:t>r</a:t>
            </a:r>
            <a:r>
              <a:rPr spc="-40" dirty="0"/>
              <a:t>a</a:t>
            </a:r>
            <a:r>
              <a:rPr spc="-10" dirty="0"/>
              <a:t>wdo</a:t>
            </a:r>
            <a:r>
              <a:rPr spc="5" dirty="0"/>
              <a:t>p</a:t>
            </a:r>
            <a:r>
              <a:rPr spc="-5" dirty="0"/>
              <a:t>o</a:t>
            </a:r>
            <a:r>
              <a:rPr spc="-15" dirty="0"/>
              <a:t>dobieńs</a:t>
            </a:r>
            <a:r>
              <a:rPr spc="-35" dirty="0"/>
              <a:t>t</a:t>
            </a:r>
            <a:r>
              <a:rPr spc="-25" dirty="0"/>
              <a:t>w</a:t>
            </a:r>
            <a:r>
              <a:rPr spc="-10" dirty="0"/>
              <a:t>o,</a:t>
            </a:r>
            <a:r>
              <a:rPr spc="55" dirty="0"/>
              <a:t> </a:t>
            </a:r>
            <a:r>
              <a:rPr spc="-5" dirty="0"/>
              <a:t>zerknij</a:t>
            </a:r>
            <a:r>
              <a:rPr spc="55" dirty="0"/>
              <a:t> </a:t>
            </a:r>
            <a:r>
              <a:rPr spc="-30" dirty="0"/>
              <a:t>na</a:t>
            </a:r>
            <a:r>
              <a:rPr spc="60" dirty="0"/>
              <a:t> </a:t>
            </a:r>
            <a:r>
              <a:rPr spc="-15" dirty="0"/>
              <a:t>k</a:t>
            </a:r>
            <a:r>
              <a:rPr spc="-25" dirty="0"/>
              <a:t>ońc</a:t>
            </a:r>
            <a:r>
              <a:rPr spc="-50" dirty="0"/>
              <a:t>o</a:t>
            </a:r>
            <a:r>
              <a:rPr spc="-25" dirty="0"/>
              <a:t>w</a:t>
            </a:r>
            <a:r>
              <a:rPr spc="-75" dirty="0"/>
              <a:t>e</a:t>
            </a:r>
            <a:r>
              <a:rPr spc="60" dirty="0"/>
              <a:t> </a:t>
            </a:r>
            <a:r>
              <a:rPr spc="-15" dirty="0"/>
              <a:t>slajdy</a:t>
            </a:r>
            <a:r>
              <a:rPr spc="60" dirty="0"/>
              <a:t> </a:t>
            </a:r>
            <a:r>
              <a:rPr spc="15" dirty="0"/>
              <a:t>tej </a:t>
            </a:r>
            <a:r>
              <a:rPr spc="-35" dirty="0"/>
              <a:t>p</a:t>
            </a:r>
            <a:r>
              <a:rPr spc="-10" dirty="0"/>
              <a:t>rezentacji.</a:t>
            </a:r>
          </a:p>
        </p:txBody>
      </p:sp>
      <p:sp>
        <p:nvSpPr>
          <p:cNvPr id="4" name="object 4"/>
          <p:cNvSpPr/>
          <p:nvPr/>
        </p:nvSpPr>
        <p:spPr>
          <a:xfrm>
            <a:off x="1170000" y="1359682"/>
            <a:ext cx="3419612" cy="16724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94" y="149695"/>
            <a:ext cx="4460875" cy="265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90"/>
              </a:lnSpc>
            </a:pPr>
            <a:r>
              <a:rPr sz="1000" spc="20" dirty="0">
                <a:solidFill>
                  <a:srgbClr val="3333B2"/>
                </a:solidFill>
                <a:latin typeface="Gill Sans MT"/>
                <a:cs typeface="Gill Sans MT"/>
              </a:rPr>
              <a:t>Scen</a:t>
            </a:r>
            <a:r>
              <a:rPr sz="1000" spc="-10" dirty="0">
                <a:solidFill>
                  <a:srgbClr val="3333B2"/>
                </a:solidFill>
                <a:latin typeface="Gill Sans MT"/>
                <a:cs typeface="Gill Sans MT"/>
              </a:rPr>
              <a:t>a</a:t>
            </a:r>
            <a:r>
              <a:rPr sz="1000" spc="-5" dirty="0">
                <a:solidFill>
                  <a:srgbClr val="3333B2"/>
                </a:solidFill>
                <a:latin typeface="Gill Sans MT"/>
                <a:cs typeface="Gill Sans MT"/>
              </a:rPr>
              <a:t>riusz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15" dirty="0">
                <a:solidFill>
                  <a:srgbClr val="3333B2"/>
                </a:solidFill>
                <a:latin typeface="Gill Sans MT"/>
                <a:cs typeface="Gill Sans MT"/>
              </a:rPr>
              <a:t>dr</a:t>
            </a:r>
            <a:r>
              <a:rPr sz="1000" spc="-20" dirty="0">
                <a:solidFill>
                  <a:srgbClr val="3333B2"/>
                </a:solidFill>
                <a:latin typeface="Gill Sans MT"/>
                <a:cs typeface="Gill Sans MT"/>
              </a:rPr>
              <a:t>u</a:t>
            </a:r>
            <a:r>
              <a:rPr sz="1000" spc="40" dirty="0">
                <a:solidFill>
                  <a:srgbClr val="3333B2"/>
                </a:solidFill>
                <a:latin typeface="Gill Sans MT"/>
                <a:cs typeface="Gill Sans MT"/>
              </a:rPr>
              <a:t>gi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5" dirty="0">
                <a:solidFill>
                  <a:srgbClr val="3333B2"/>
                </a:solidFill>
                <a:latin typeface="Gill Sans MT"/>
                <a:cs typeface="Gill Sans MT"/>
              </a:rPr>
              <a:t>-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20" dirty="0">
                <a:solidFill>
                  <a:srgbClr val="3333B2"/>
                </a:solidFill>
                <a:latin typeface="Gill Sans MT"/>
                <a:cs typeface="Gill Sans MT"/>
              </a:rPr>
              <a:t>p</a:t>
            </a:r>
            <a:r>
              <a:rPr sz="1000" spc="-5" dirty="0">
                <a:solidFill>
                  <a:srgbClr val="3333B2"/>
                </a:solidFill>
                <a:latin typeface="Gill Sans MT"/>
                <a:cs typeface="Gill Sans MT"/>
              </a:rPr>
              <a:t>r</a:t>
            </a:r>
            <a:r>
              <a:rPr sz="1000" spc="-35" dirty="0">
                <a:solidFill>
                  <a:srgbClr val="3333B2"/>
                </a:solidFill>
                <a:latin typeface="Gill Sans MT"/>
                <a:cs typeface="Gill Sans MT"/>
              </a:rPr>
              <a:t>a</a:t>
            </a:r>
            <a:r>
              <a:rPr sz="1000" spc="-25" dirty="0">
                <a:solidFill>
                  <a:srgbClr val="3333B2"/>
                </a:solidFill>
                <a:latin typeface="Gill Sans MT"/>
                <a:cs typeface="Gill Sans MT"/>
              </a:rPr>
              <a:t>wdo</a:t>
            </a:r>
            <a:r>
              <a:rPr sz="1000" spc="5" dirty="0">
                <a:solidFill>
                  <a:srgbClr val="3333B2"/>
                </a:solidFill>
                <a:latin typeface="Gill Sans MT"/>
                <a:cs typeface="Gill Sans MT"/>
              </a:rPr>
              <a:t>p</a:t>
            </a:r>
            <a:r>
              <a:rPr sz="1000" spc="-35" dirty="0">
                <a:solidFill>
                  <a:srgbClr val="3333B2"/>
                </a:solidFill>
                <a:latin typeface="Gill Sans MT"/>
                <a:cs typeface="Gill Sans MT"/>
              </a:rPr>
              <a:t>o</a:t>
            </a:r>
            <a:r>
              <a:rPr sz="1000" spc="-5" dirty="0">
                <a:solidFill>
                  <a:srgbClr val="3333B2"/>
                </a:solidFill>
                <a:latin typeface="Gill Sans MT"/>
                <a:cs typeface="Gill Sans MT"/>
              </a:rPr>
              <a:t>dobieńs</a:t>
            </a:r>
            <a:r>
              <a:rPr sz="1000" spc="-35" dirty="0">
                <a:solidFill>
                  <a:srgbClr val="3333B2"/>
                </a:solidFill>
                <a:latin typeface="Gill Sans MT"/>
                <a:cs typeface="Gill Sans MT"/>
              </a:rPr>
              <a:t>t</a:t>
            </a:r>
            <a:r>
              <a:rPr sz="1000" spc="-75" dirty="0">
                <a:solidFill>
                  <a:srgbClr val="3333B2"/>
                </a:solidFill>
                <a:latin typeface="Gill Sans MT"/>
                <a:cs typeface="Gill Sans MT"/>
              </a:rPr>
              <a:t>w</a:t>
            </a:r>
            <a:r>
              <a:rPr sz="1000" spc="-60" dirty="0">
                <a:solidFill>
                  <a:srgbClr val="3333B2"/>
                </a:solidFill>
                <a:latin typeface="Gill Sans MT"/>
                <a:cs typeface="Gill Sans MT"/>
              </a:rPr>
              <a:t>o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15" dirty="0">
                <a:solidFill>
                  <a:srgbClr val="3333B2"/>
                </a:solidFill>
                <a:latin typeface="Gill Sans MT"/>
                <a:cs typeface="Gill Sans MT"/>
              </a:rPr>
              <a:t>ws</a:t>
            </a:r>
            <a:r>
              <a:rPr sz="1000" spc="15" dirty="0">
                <a:solidFill>
                  <a:srgbClr val="3333B2"/>
                </a:solidFill>
                <a:latin typeface="Gill Sans MT"/>
                <a:cs typeface="Gill Sans MT"/>
              </a:rPr>
              <a:t>p</a:t>
            </a:r>
            <a:r>
              <a:rPr sz="1000" spc="10" dirty="0">
                <a:solidFill>
                  <a:srgbClr val="3333B2"/>
                </a:solidFill>
                <a:latin typeface="Gill Sans MT"/>
                <a:cs typeface="Gill Sans MT"/>
              </a:rPr>
              <a:t>ółistnienia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30" dirty="0">
                <a:solidFill>
                  <a:srgbClr val="3333B2"/>
                </a:solidFill>
                <a:latin typeface="Gill Sans MT"/>
                <a:cs typeface="Gill Sans MT"/>
              </a:rPr>
              <a:t>co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20" dirty="0">
                <a:solidFill>
                  <a:srgbClr val="3333B2"/>
                </a:solidFill>
                <a:latin typeface="Gill Sans MT"/>
                <a:cs typeface="Gill Sans MT"/>
              </a:rPr>
              <a:t>najmniej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dirty="0">
                <a:solidFill>
                  <a:srgbClr val="3333B2"/>
                </a:solidFill>
                <a:latin typeface="Gill Sans MT"/>
                <a:cs typeface="Gill Sans MT"/>
              </a:rPr>
              <a:t>jednej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10" dirty="0">
                <a:solidFill>
                  <a:srgbClr val="3333B2"/>
                </a:solidFill>
                <a:latin typeface="Gill Sans MT"/>
                <a:cs typeface="Gill Sans MT"/>
              </a:rPr>
              <a:t>cywilizacji </a:t>
            </a:r>
            <a:r>
              <a:rPr sz="1000" spc="-45" dirty="0">
                <a:solidFill>
                  <a:srgbClr val="3333B2"/>
                </a:solidFill>
                <a:latin typeface="Gill Sans MT"/>
                <a:cs typeface="Gill Sans MT"/>
              </a:rPr>
              <a:t>w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5" dirty="0">
                <a:solidFill>
                  <a:srgbClr val="3333B2"/>
                </a:solidFill>
                <a:latin typeface="Gill Sans MT"/>
                <a:cs typeface="Gill Sans MT"/>
              </a:rPr>
              <a:t>t</a:t>
            </a:r>
            <a:r>
              <a:rPr sz="1000" spc="15" dirty="0">
                <a:solidFill>
                  <a:srgbClr val="3333B2"/>
                </a:solidFill>
                <a:latin typeface="Gill Sans MT"/>
                <a:cs typeface="Gill Sans MT"/>
              </a:rPr>
              <a:t>ym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15" dirty="0">
                <a:solidFill>
                  <a:srgbClr val="3333B2"/>
                </a:solidFill>
                <a:latin typeface="Gill Sans MT"/>
                <a:cs typeface="Gill Sans MT"/>
              </a:rPr>
              <a:t>samym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dirty="0">
                <a:solidFill>
                  <a:srgbClr val="3333B2"/>
                </a:solidFill>
                <a:latin typeface="Gill Sans MT"/>
                <a:cs typeface="Gill Sans MT"/>
              </a:rPr>
              <a:t>c</a:t>
            </a:r>
            <a:r>
              <a:rPr sz="1000" spc="10" dirty="0">
                <a:solidFill>
                  <a:srgbClr val="3333B2"/>
                </a:solidFill>
                <a:latin typeface="Gill Sans MT"/>
                <a:cs typeface="Gill Sans MT"/>
              </a:rPr>
              <a:t>zasie,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45" dirty="0">
                <a:solidFill>
                  <a:srgbClr val="3333B2"/>
                </a:solidFill>
                <a:latin typeface="Gill Sans MT"/>
                <a:cs typeface="Gill Sans MT"/>
              </a:rPr>
              <a:t>w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10" dirty="0">
                <a:solidFill>
                  <a:srgbClr val="3333B2"/>
                </a:solidFill>
                <a:latin typeface="Gill Sans MT"/>
                <a:cs typeface="Gill Sans MT"/>
              </a:rPr>
              <a:t>kt</a:t>
            </a:r>
            <a:r>
              <a:rPr sz="1000" spc="-45" dirty="0">
                <a:solidFill>
                  <a:srgbClr val="3333B2"/>
                </a:solidFill>
                <a:latin typeface="Gill Sans MT"/>
                <a:cs typeface="Gill Sans MT"/>
              </a:rPr>
              <a:t>ó</a:t>
            </a:r>
            <a:r>
              <a:rPr sz="1000" spc="-10" dirty="0">
                <a:solidFill>
                  <a:srgbClr val="3333B2"/>
                </a:solidFill>
                <a:latin typeface="Gill Sans MT"/>
                <a:cs typeface="Gill Sans MT"/>
              </a:rPr>
              <a:t>rym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dirty="0">
                <a:solidFill>
                  <a:srgbClr val="3333B2"/>
                </a:solidFill>
                <a:latin typeface="Gill Sans MT"/>
                <a:cs typeface="Gill Sans MT"/>
              </a:rPr>
              <a:t>istnieje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20" dirty="0">
                <a:solidFill>
                  <a:srgbClr val="3333B2"/>
                </a:solidFill>
                <a:latin typeface="Gill Sans MT"/>
                <a:cs typeface="Gill Sans MT"/>
              </a:rPr>
              <a:t>nasza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15" dirty="0">
                <a:solidFill>
                  <a:srgbClr val="3333B2"/>
                </a:solidFill>
                <a:latin typeface="Gill Sans MT"/>
                <a:cs typeface="Gill Sans MT"/>
              </a:rPr>
              <a:t>cywilizacja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294" y="530108"/>
            <a:ext cx="5039360" cy="462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950"/>
              </a:lnSpc>
            </a:pPr>
            <a:r>
              <a:rPr sz="800" spc="-20" dirty="0">
                <a:latin typeface="Arial"/>
                <a:cs typeface="Arial"/>
              </a:rPr>
              <a:t>P</a:t>
            </a:r>
            <a:r>
              <a:rPr sz="800" spc="-25" dirty="0">
                <a:latin typeface="Arial"/>
                <a:cs typeface="Arial"/>
              </a:rPr>
              <a:t>o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kliknięciu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10" dirty="0">
                <a:latin typeface="Arial"/>
                <a:cs typeface="Arial"/>
              </a:rPr>
              <a:t>lin</a:t>
            </a:r>
            <a:r>
              <a:rPr sz="800" spc="-10" dirty="0">
                <a:latin typeface="Arial"/>
                <a:cs typeface="Arial"/>
              </a:rPr>
              <a:t>k</a:t>
            </a:r>
            <a:r>
              <a:rPr sz="800" spc="-40" dirty="0">
                <a:latin typeface="Arial"/>
                <a:cs typeface="Arial"/>
              </a:rPr>
              <a:t>a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145" dirty="0">
                <a:latin typeface="Arial"/>
                <a:cs typeface="Arial"/>
              </a:rPr>
              <a:t>„</a:t>
            </a:r>
            <a:r>
              <a:rPr sz="800" dirty="0">
                <a:latin typeface="Arial"/>
                <a:cs typeface="Arial"/>
              </a:rPr>
              <a:t>O</a:t>
            </a:r>
            <a:r>
              <a:rPr sz="800" spc="15" dirty="0">
                <a:latin typeface="Arial"/>
                <a:cs typeface="Arial"/>
              </a:rPr>
              <a:t>bl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25" dirty="0">
                <a:latin typeface="Arial"/>
                <a:cs typeface="Arial"/>
              </a:rPr>
              <a:t>c</a:t>
            </a:r>
            <a:r>
              <a:rPr sz="800" spc="-40" dirty="0">
                <a:latin typeface="Arial"/>
                <a:cs typeface="Arial"/>
              </a:rPr>
              <a:t>z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p</a:t>
            </a:r>
            <a:r>
              <a:rPr sz="800" spc="-10" dirty="0">
                <a:latin typeface="Arial"/>
                <a:cs typeface="Arial"/>
              </a:rPr>
              <a:t>r</a:t>
            </a:r>
            <a:r>
              <a:rPr sz="800" spc="-40" dirty="0">
                <a:latin typeface="Arial"/>
                <a:cs typeface="Arial"/>
              </a:rPr>
              <a:t>a</a:t>
            </a:r>
            <a:r>
              <a:rPr sz="800" spc="-10" dirty="0">
                <a:latin typeface="Arial"/>
                <a:cs typeface="Arial"/>
              </a:rPr>
              <a:t>wdo</a:t>
            </a:r>
            <a:r>
              <a:rPr sz="800" spc="5" dirty="0">
                <a:latin typeface="Arial"/>
                <a:cs typeface="Arial"/>
              </a:rPr>
              <a:t>p</a:t>
            </a:r>
            <a:r>
              <a:rPr sz="800" spc="-5" dirty="0">
                <a:latin typeface="Arial"/>
                <a:cs typeface="Arial"/>
              </a:rPr>
              <a:t>o</a:t>
            </a:r>
            <a:r>
              <a:rPr sz="800" spc="-15" dirty="0">
                <a:latin typeface="Arial"/>
                <a:cs typeface="Arial"/>
              </a:rPr>
              <a:t>dobieńs</a:t>
            </a:r>
            <a:r>
              <a:rPr sz="800" spc="-35" dirty="0">
                <a:latin typeface="Arial"/>
                <a:cs typeface="Arial"/>
              </a:rPr>
              <a:t>t</a:t>
            </a:r>
            <a:r>
              <a:rPr sz="800" spc="-25" dirty="0">
                <a:latin typeface="Arial"/>
                <a:cs typeface="Arial"/>
              </a:rPr>
              <a:t>w</a:t>
            </a:r>
            <a:r>
              <a:rPr sz="800" spc="65" dirty="0">
                <a:latin typeface="Arial"/>
                <a:cs typeface="Arial"/>
              </a:rPr>
              <a:t>o”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uruchamia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45" dirty="0">
                <a:latin typeface="Arial"/>
                <a:cs typeface="Arial"/>
              </a:rPr>
              <a:t>się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skrypt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generujący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dla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w</a:t>
            </a:r>
            <a:r>
              <a:rPr sz="800" spc="-30" dirty="0">
                <a:latin typeface="Arial"/>
                <a:cs typeface="Arial"/>
              </a:rPr>
              <a:t>p</a:t>
            </a:r>
            <a:r>
              <a:rPr sz="800" dirty="0">
                <a:latin typeface="Arial"/>
                <a:cs typeface="Arial"/>
              </a:rPr>
              <a:t>r</a:t>
            </a:r>
            <a:r>
              <a:rPr sz="800" spc="-25" dirty="0">
                <a:latin typeface="Arial"/>
                <a:cs typeface="Arial"/>
              </a:rPr>
              <a:t>owadzonych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danych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ok.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1000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takich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symulacji.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Wykres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ws</a:t>
            </a:r>
            <a:r>
              <a:rPr sz="800" spc="-45" dirty="0">
                <a:latin typeface="Arial"/>
                <a:cs typeface="Arial"/>
              </a:rPr>
              <a:t>k</a:t>
            </a:r>
            <a:r>
              <a:rPr sz="800" spc="-25" dirty="0">
                <a:latin typeface="Arial"/>
                <a:cs typeface="Arial"/>
              </a:rPr>
              <a:t>azuje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dla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p</a:t>
            </a:r>
            <a:r>
              <a:rPr sz="800" spc="-30" dirty="0">
                <a:latin typeface="Arial"/>
                <a:cs typeface="Arial"/>
              </a:rPr>
              <a:t>oszczególnych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symulacji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licz</a:t>
            </a:r>
            <a:r>
              <a:rPr sz="800" spc="5" dirty="0">
                <a:latin typeface="Arial"/>
                <a:cs typeface="Arial"/>
              </a:rPr>
              <a:t>b</a:t>
            </a:r>
            <a:r>
              <a:rPr sz="800" spc="-75" dirty="0">
                <a:latin typeface="Arial"/>
                <a:cs typeface="Arial"/>
              </a:rPr>
              <a:t>ę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ws</a:t>
            </a:r>
            <a:r>
              <a:rPr sz="800" spc="-10" dirty="0">
                <a:latin typeface="Arial"/>
                <a:cs typeface="Arial"/>
              </a:rPr>
              <a:t>p</a:t>
            </a:r>
            <a:r>
              <a:rPr sz="800" spc="-5" dirty="0">
                <a:latin typeface="Arial"/>
                <a:cs typeface="Arial"/>
              </a:rPr>
              <a:t>ółistniejących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40" dirty="0">
                <a:latin typeface="Arial"/>
                <a:cs typeface="Arial"/>
              </a:rPr>
              <a:t>z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ziems</a:t>
            </a:r>
            <a:r>
              <a:rPr sz="800" spc="-50" dirty="0">
                <a:latin typeface="Arial"/>
                <a:cs typeface="Arial"/>
              </a:rPr>
              <a:t>k</a:t>
            </a:r>
            <a:r>
              <a:rPr sz="800" spc="-40" dirty="0">
                <a:latin typeface="Arial"/>
                <a:cs typeface="Arial"/>
              </a:rPr>
              <a:t>ą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cywilizacji.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Na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bazie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tego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wyniku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p</a:t>
            </a:r>
            <a:r>
              <a:rPr sz="800" spc="-5" dirty="0">
                <a:latin typeface="Arial"/>
                <a:cs typeface="Arial"/>
              </a:rPr>
              <a:t>o</a:t>
            </a:r>
            <a:r>
              <a:rPr sz="800" spc="-30" dirty="0">
                <a:latin typeface="Arial"/>
                <a:cs typeface="Arial"/>
              </a:rPr>
              <a:t>d</a:t>
            </a:r>
            <a:r>
              <a:rPr sz="800" spc="-55" dirty="0">
                <a:latin typeface="Arial"/>
                <a:cs typeface="Arial"/>
              </a:rPr>
              <a:t>a</a:t>
            </a:r>
            <a:r>
              <a:rPr sz="800" spc="-25" dirty="0">
                <a:latin typeface="Arial"/>
                <a:cs typeface="Arial"/>
              </a:rPr>
              <a:t>w</a:t>
            </a:r>
            <a:r>
              <a:rPr sz="800" spc="-40" dirty="0">
                <a:latin typeface="Arial"/>
                <a:cs typeface="Arial"/>
              </a:rPr>
              <a:t>ane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jest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p</a:t>
            </a:r>
            <a:r>
              <a:rPr sz="800" spc="-10" dirty="0">
                <a:latin typeface="Arial"/>
                <a:cs typeface="Arial"/>
              </a:rPr>
              <a:t>r</a:t>
            </a:r>
            <a:r>
              <a:rPr sz="800" spc="-40" dirty="0">
                <a:latin typeface="Arial"/>
                <a:cs typeface="Arial"/>
              </a:rPr>
              <a:t>a</a:t>
            </a:r>
            <a:r>
              <a:rPr sz="800" spc="-10" dirty="0">
                <a:latin typeface="Arial"/>
                <a:cs typeface="Arial"/>
              </a:rPr>
              <a:t>wdo</a:t>
            </a:r>
            <a:r>
              <a:rPr sz="800" spc="5" dirty="0">
                <a:latin typeface="Arial"/>
                <a:cs typeface="Arial"/>
              </a:rPr>
              <a:t>p</a:t>
            </a:r>
            <a:r>
              <a:rPr sz="800" spc="-5" dirty="0">
                <a:latin typeface="Arial"/>
                <a:cs typeface="Arial"/>
              </a:rPr>
              <a:t>o</a:t>
            </a:r>
            <a:r>
              <a:rPr sz="800" spc="-15" dirty="0">
                <a:latin typeface="Arial"/>
                <a:cs typeface="Arial"/>
              </a:rPr>
              <a:t>dobieńs</a:t>
            </a:r>
            <a:r>
              <a:rPr sz="800" spc="-35" dirty="0">
                <a:latin typeface="Arial"/>
                <a:cs typeface="Arial"/>
              </a:rPr>
              <a:t>t</a:t>
            </a:r>
            <a:r>
              <a:rPr sz="800" spc="-25" dirty="0">
                <a:latin typeface="Arial"/>
                <a:cs typeface="Arial"/>
              </a:rPr>
              <a:t>w</a:t>
            </a:r>
            <a:r>
              <a:rPr sz="800" spc="-10" dirty="0">
                <a:latin typeface="Arial"/>
                <a:cs typeface="Arial"/>
              </a:rPr>
              <a:t>o,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55" dirty="0">
                <a:latin typeface="Arial"/>
                <a:cs typeface="Arial"/>
              </a:rPr>
              <a:t>że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w</a:t>
            </a:r>
            <a:r>
              <a:rPr sz="800" spc="-75" dirty="0">
                <a:latin typeface="Arial"/>
                <a:cs typeface="Arial"/>
              </a:rPr>
              <a:t>e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wszechświe</a:t>
            </a:r>
            <a:r>
              <a:rPr sz="800" spc="-40" dirty="0">
                <a:latin typeface="Arial"/>
                <a:cs typeface="Arial"/>
              </a:rPr>
              <a:t>c</a:t>
            </a:r>
            <a:r>
              <a:rPr sz="800" spc="15" dirty="0">
                <a:latin typeface="Arial"/>
                <a:cs typeface="Arial"/>
              </a:rPr>
              <a:t>i</a:t>
            </a:r>
            <a:r>
              <a:rPr sz="800" spc="-75" dirty="0">
                <a:latin typeface="Arial"/>
                <a:cs typeface="Arial"/>
              </a:rPr>
              <a:t>e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b</a:t>
            </a:r>
            <a:r>
              <a:rPr sz="800" spc="-35" dirty="0">
                <a:latin typeface="Arial"/>
                <a:cs typeface="Arial"/>
              </a:rPr>
              <a:t>ędzie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p</a:t>
            </a:r>
            <a:r>
              <a:rPr sz="800" spc="-5" dirty="0">
                <a:latin typeface="Arial"/>
                <a:cs typeface="Arial"/>
              </a:rPr>
              <a:t>rzynajmniej </a:t>
            </a:r>
            <a:r>
              <a:rPr sz="800" spc="-20" dirty="0">
                <a:latin typeface="Arial"/>
                <a:cs typeface="Arial"/>
              </a:rPr>
              <a:t>jedna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cywilizacja,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20" dirty="0">
                <a:latin typeface="Arial"/>
                <a:cs typeface="Arial"/>
              </a:rPr>
              <a:t>kt</a:t>
            </a:r>
            <a:r>
              <a:rPr sz="800" spc="5" dirty="0">
                <a:latin typeface="Arial"/>
                <a:cs typeface="Arial"/>
              </a:rPr>
              <a:t>ó</a:t>
            </a:r>
            <a:r>
              <a:rPr sz="800" spc="-15" dirty="0">
                <a:latin typeface="Arial"/>
                <a:cs typeface="Arial"/>
              </a:rPr>
              <a:t>ra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b</a:t>
            </a:r>
            <a:r>
              <a:rPr sz="800" spc="-35" dirty="0">
                <a:latin typeface="Arial"/>
                <a:cs typeface="Arial"/>
              </a:rPr>
              <a:t>ędzie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ws</a:t>
            </a:r>
            <a:r>
              <a:rPr sz="800" spc="-10" dirty="0">
                <a:latin typeface="Arial"/>
                <a:cs typeface="Arial"/>
              </a:rPr>
              <a:t>p</a:t>
            </a:r>
            <a:r>
              <a:rPr sz="800" dirty="0">
                <a:latin typeface="Arial"/>
                <a:cs typeface="Arial"/>
              </a:rPr>
              <a:t>ółistnieć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40" dirty="0">
                <a:latin typeface="Arial"/>
                <a:cs typeface="Arial"/>
              </a:rPr>
              <a:t>z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ziems</a:t>
            </a:r>
            <a:r>
              <a:rPr sz="800" spc="-50" dirty="0">
                <a:latin typeface="Arial"/>
                <a:cs typeface="Arial"/>
              </a:rPr>
              <a:t>k</a:t>
            </a:r>
            <a:r>
              <a:rPr sz="800" spc="-15" dirty="0">
                <a:latin typeface="Arial"/>
                <a:cs typeface="Arial"/>
              </a:rPr>
              <a:t>ą.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70000" y="1103233"/>
            <a:ext cx="3420031" cy="1685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 txBox="1"/>
          <p:nvPr/>
        </p:nvSpPr>
        <p:spPr>
          <a:xfrm>
            <a:off x="1361436" y="262751"/>
            <a:ext cx="123571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240" dirty="0">
                <a:solidFill>
                  <a:srgbClr val="F6F7F6"/>
                </a:solidFill>
                <a:latin typeface="Courier New"/>
                <a:cs typeface="Courier New"/>
              </a:rPr>
              <a:t>Eksperyment</a:t>
            </a:r>
            <a:r>
              <a:rPr sz="1400" spc="120" dirty="0">
                <a:solidFill>
                  <a:srgbClr val="F6F7F6"/>
                </a:solidFill>
                <a:latin typeface="Courier New"/>
                <a:cs typeface="Courier New"/>
              </a:rPr>
              <a:t> </a:t>
            </a:r>
            <a:r>
              <a:rPr sz="1400" spc="-330" dirty="0">
                <a:solidFill>
                  <a:srgbClr val="F6F7F6"/>
                </a:solidFill>
                <a:latin typeface="Courier New"/>
                <a:cs typeface="Courier New"/>
              </a:rPr>
              <a:t>(</a:t>
            </a:r>
            <a:r>
              <a:rPr sz="1400" spc="-145" dirty="0">
                <a:solidFill>
                  <a:srgbClr val="F6F7F6"/>
                </a:solidFill>
                <a:latin typeface="Courier New"/>
                <a:cs typeface="Courier New"/>
              </a:rPr>
              <a:t>2)</a:t>
            </a:r>
            <a:endParaRPr sz="1400">
              <a:latin typeface="Courier New"/>
              <a:cs typeface="Courier New"/>
            </a:endParaRPr>
          </a:p>
        </p:txBody>
      </p:sp>
      <p:pic>
        <p:nvPicPr>
          <p:cNvPr id="51" name="Obraz 50">
            <a:extLst>
              <a:ext uri="{FF2B5EF4-FFF2-40B4-BE49-F238E27FC236}">
                <a16:creationId xmlns:a16="http://schemas.microsoft.com/office/drawing/2014/main" id="{5D976DC3-F531-4D48-AAF5-C27935D846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65800" cy="324485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94" y="136995"/>
            <a:ext cx="4422140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90"/>
              </a:lnSpc>
            </a:pPr>
            <a:r>
              <a:rPr sz="1000" spc="20" dirty="0">
                <a:solidFill>
                  <a:srgbClr val="3333B2"/>
                </a:solidFill>
                <a:latin typeface="Gill Sans MT"/>
                <a:cs typeface="Gill Sans MT"/>
              </a:rPr>
              <a:t>Scen</a:t>
            </a:r>
            <a:r>
              <a:rPr sz="1000" spc="-10" dirty="0">
                <a:solidFill>
                  <a:srgbClr val="3333B2"/>
                </a:solidFill>
                <a:latin typeface="Gill Sans MT"/>
                <a:cs typeface="Gill Sans MT"/>
              </a:rPr>
              <a:t>a</a:t>
            </a:r>
            <a:r>
              <a:rPr sz="1000" spc="-5" dirty="0">
                <a:solidFill>
                  <a:srgbClr val="3333B2"/>
                </a:solidFill>
                <a:latin typeface="Gill Sans MT"/>
                <a:cs typeface="Gill Sans MT"/>
              </a:rPr>
              <a:t>riusz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10" dirty="0">
                <a:solidFill>
                  <a:srgbClr val="3333B2"/>
                </a:solidFill>
                <a:latin typeface="Gill Sans MT"/>
                <a:cs typeface="Gill Sans MT"/>
              </a:rPr>
              <a:t>trzeci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5" dirty="0">
                <a:solidFill>
                  <a:srgbClr val="3333B2"/>
                </a:solidFill>
                <a:latin typeface="Gill Sans MT"/>
                <a:cs typeface="Gill Sans MT"/>
              </a:rPr>
              <a:t>-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20" dirty="0">
                <a:solidFill>
                  <a:srgbClr val="3333B2"/>
                </a:solidFill>
                <a:latin typeface="Gill Sans MT"/>
                <a:cs typeface="Gill Sans MT"/>
              </a:rPr>
              <a:t>p</a:t>
            </a:r>
            <a:r>
              <a:rPr sz="1000" spc="-5" dirty="0">
                <a:solidFill>
                  <a:srgbClr val="3333B2"/>
                </a:solidFill>
                <a:latin typeface="Gill Sans MT"/>
                <a:cs typeface="Gill Sans MT"/>
              </a:rPr>
              <a:t>r</a:t>
            </a:r>
            <a:r>
              <a:rPr sz="1000" spc="-35" dirty="0">
                <a:solidFill>
                  <a:srgbClr val="3333B2"/>
                </a:solidFill>
                <a:latin typeface="Gill Sans MT"/>
                <a:cs typeface="Gill Sans MT"/>
              </a:rPr>
              <a:t>a</a:t>
            </a:r>
            <a:r>
              <a:rPr sz="1000" spc="-25" dirty="0">
                <a:solidFill>
                  <a:srgbClr val="3333B2"/>
                </a:solidFill>
                <a:latin typeface="Gill Sans MT"/>
                <a:cs typeface="Gill Sans MT"/>
              </a:rPr>
              <a:t>wdo</a:t>
            </a:r>
            <a:r>
              <a:rPr sz="1000" spc="5" dirty="0">
                <a:solidFill>
                  <a:srgbClr val="3333B2"/>
                </a:solidFill>
                <a:latin typeface="Gill Sans MT"/>
                <a:cs typeface="Gill Sans MT"/>
              </a:rPr>
              <a:t>p</a:t>
            </a:r>
            <a:r>
              <a:rPr sz="1000" spc="-35" dirty="0">
                <a:solidFill>
                  <a:srgbClr val="3333B2"/>
                </a:solidFill>
                <a:latin typeface="Gill Sans MT"/>
                <a:cs typeface="Gill Sans MT"/>
              </a:rPr>
              <a:t>o</a:t>
            </a:r>
            <a:r>
              <a:rPr sz="1000" spc="-5" dirty="0">
                <a:solidFill>
                  <a:srgbClr val="3333B2"/>
                </a:solidFill>
                <a:latin typeface="Gill Sans MT"/>
                <a:cs typeface="Gill Sans MT"/>
              </a:rPr>
              <a:t>dobieńs</a:t>
            </a:r>
            <a:r>
              <a:rPr sz="1000" spc="-35" dirty="0">
                <a:solidFill>
                  <a:srgbClr val="3333B2"/>
                </a:solidFill>
                <a:latin typeface="Gill Sans MT"/>
                <a:cs typeface="Gill Sans MT"/>
              </a:rPr>
              <a:t>t</a:t>
            </a:r>
            <a:r>
              <a:rPr sz="1000" spc="-75" dirty="0">
                <a:solidFill>
                  <a:srgbClr val="3333B2"/>
                </a:solidFill>
                <a:latin typeface="Gill Sans MT"/>
                <a:cs typeface="Gill Sans MT"/>
              </a:rPr>
              <a:t>w</a:t>
            </a:r>
            <a:r>
              <a:rPr sz="1000" spc="-60" dirty="0">
                <a:solidFill>
                  <a:srgbClr val="3333B2"/>
                </a:solidFill>
                <a:latin typeface="Gill Sans MT"/>
                <a:cs typeface="Gill Sans MT"/>
              </a:rPr>
              <a:t>o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10" dirty="0">
                <a:solidFill>
                  <a:srgbClr val="3333B2"/>
                </a:solidFill>
                <a:latin typeface="Gill Sans MT"/>
                <a:cs typeface="Gill Sans MT"/>
              </a:rPr>
              <a:t>jedn</a:t>
            </a:r>
            <a:r>
              <a:rPr sz="1000" spc="10" dirty="0">
                <a:solidFill>
                  <a:srgbClr val="3333B2"/>
                </a:solidFill>
                <a:latin typeface="Gill Sans MT"/>
                <a:cs typeface="Gill Sans MT"/>
              </a:rPr>
              <a:t>o</a:t>
            </a:r>
            <a:r>
              <a:rPr sz="1000" spc="-5" dirty="0">
                <a:solidFill>
                  <a:srgbClr val="3333B2"/>
                </a:solidFill>
                <a:latin typeface="Gill Sans MT"/>
                <a:cs typeface="Gill Sans MT"/>
              </a:rPr>
              <a:t>czesnego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10" dirty="0">
                <a:solidFill>
                  <a:srgbClr val="3333B2"/>
                </a:solidFill>
                <a:latin typeface="Gill Sans MT"/>
                <a:cs typeface="Gill Sans MT"/>
              </a:rPr>
              <a:t>istnienia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30" dirty="0">
                <a:solidFill>
                  <a:srgbClr val="3333B2"/>
                </a:solidFill>
                <a:latin typeface="Gill Sans MT"/>
                <a:cs typeface="Gill Sans MT"/>
              </a:rPr>
              <a:t>co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20" dirty="0">
                <a:solidFill>
                  <a:srgbClr val="3333B2"/>
                </a:solidFill>
                <a:latin typeface="Gill Sans MT"/>
                <a:cs typeface="Gill Sans MT"/>
              </a:rPr>
              <a:t>najmniej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20" dirty="0">
                <a:solidFill>
                  <a:srgbClr val="3333B2"/>
                </a:solidFill>
                <a:latin typeface="Gill Sans MT"/>
                <a:cs typeface="Gill Sans MT"/>
              </a:rPr>
              <a:t>d</a:t>
            </a:r>
            <a:r>
              <a:rPr sz="1000" spc="-55" dirty="0">
                <a:solidFill>
                  <a:srgbClr val="3333B2"/>
                </a:solidFill>
                <a:latin typeface="Gill Sans MT"/>
                <a:cs typeface="Gill Sans MT"/>
              </a:rPr>
              <a:t>w</a:t>
            </a:r>
            <a:r>
              <a:rPr sz="1000" spc="-35" dirty="0">
                <a:solidFill>
                  <a:srgbClr val="3333B2"/>
                </a:solidFill>
                <a:latin typeface="Gill Sans MT"/>
                <a:cs typeface="Gill Sans MT"/>
              </a:rPr>
              <a:t>ó</a:t>
            </a:r>
            <a:r>
              <a:rPr sz="1000" dirty="0">
                <a:solidFill>
                  <a:srgbClr val="3333B2"/>
                </a:solidFill>
                <a:latin typeface="Gill Sans MT"/>
                <a:cs typeface="Gill Sans MT"/>
              </a:rPr>
              <a:t>ch </a:t>
            </a:r>
            <a:r>
              <a:rPr sz="1000" spc="10" dirty="0">
                <a:solidFill>
                  <a:srgbClr val="3333B2"/>
                </a:solidFill>
                <a:latin typeface="Gill Sans MT"/>
                <a:cs typeface="Gill Sans MT"/>
              </a:rPr>
              <a:t>cywilizacji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5" dirty="0">
                <a:solidFill>
                  <a:srgbClr val="3333B2"/>
                </a:solidFill>
                <a:latin typeface="Gill Sans MT"/>
                <a:cs typeface="Gill Sans MT"/>
              </a:rPr>
              <a:t>-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75" dirty="0">
                <a:solidFill>
                  <a:srgbClr val="3333B2"/>
                </a:solidFill>
                <a:latin typeface="Gill Sans MT"/>
                <a:cs typeface="Gill Sans MT"/>
              </a:rPr>
              <a:t>w</a:t>
            </a:r>
            <a:r>
              <a:rPr sz="1000" spc="5" dirty="0">
                <a:solidFill>
                  <a:srgbClr val="3333B2"/>
                </a:solidFill>
                <a:latin typeface="Gill Sans MT"/>
                <a:cs typeface="Gill Sans MT"/>
              </a:rPr>
              <a:t>ersja,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45" dirty="0">
                <a:solidFill>
                  <a:srgbClr val="3333B2"/>
                </a:solidFill>
                <a:latin typeface="Gill Sans MT"/>
                <a:cs typeface="Gill Sans MT"/>
              </a:rPr>
              <a:t>w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10" dirty="0">
                <a:solidFill>
                  <a:srgbClr val="3333B2"/>
                </a:solidFill>
                <a:latin typeface="Gill Sans MT"/>
                <a:cs typeface="Gill Sans MT"/>
              </a:rPr>
              <a:t>kt</a:t>
            </a:r>
            <a:r>
              <a:rPr sz="1000" spc="-45" dirty="0">
                <a:solidFill>
                  <a:srgbClr val="3333B2"/>
                </a:solidFill>
                <a:latin typeface="Gill Sans MT"/>
                <a:cs typeface="Gill Sans MT"/>
              </a:rPr>
              <a:t>ó</a:t>
            </a:r>
            <a:r>
              <a:rPr sz="1000" spc="-20" dirty="0">
                <a:solidFill>
                  <a:srgbClr val="3333B2"/>
                </a:solidFill>
                <a:latin typeface="Gill Sans MT"/>
                <a:cs typeface="Gill Sans MT"/>
              </a:rPr>
              <a:t>rej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5" dirty="0">
                <a:solidFill>
                  <a:srgbClr val="3333B2"/>
                </a:solidFill>
                <a:latin typeface="Gill Sans MT"/>
                <a:cs typeface="Gill Sans MT"/>
              </a:rPr>
              <a:t>cywilizacje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10" dirty="0">
                <a:solidFill>
                  <a:srgbClr val="3333B2"/>
                </a:solidFill>
                <a:latin typeface="Gill Sans MT"/>
                <a:cs typeface="Gill Sans MT"/>
              </a:rPr>
              <a:t>istnieją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20" dirty="0">
                <a:solidFill>
                  <a:srgbClr val="3333B2"/>
                </a:solidFill>
                <a:latin typeface="Gill Sans MT"/>
                <a:cs typeface="Gill Sans MT"/>
              </a:rPr>
              <a:t>przez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35" dirty="0">
                <a:solidFill>
                  <a:srgbClr val="3333B2"/>
                </a:solidFill>
                <a:latin typeface="Gill Sans MT"/>
                <a:cs typeface="Gill Sans MT"/>
              </a:rPr>
              <a:t>p</a:t>
            </a:r>
            <a:r>
              <a:rPr sz="1000" spc="-20" dirty="0">
                <a:solidFill>
                  <a:srgbClr val="3333B2"/>
                </a:solidFill>
                <a:latin typeface="Gill Sans MT"/>
                <a:cs typeface="Gill Sans MT"/>
              </a:rPr>
              <a:t>ewien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25" dirty="0">
                <a:solidFill>
                  <a:srgbClr val="3333B2"/>
                </a:solidFill>
                <a:latin typeface="Gill Sans MT"/>
                <a:cs typeface="Gill Sans MT"/>
              </a:rPr>
              <a:t>los</a:t>
            </a:r>
            <a:r>
              <a:rPr sz="1000" spc="-65" dirty="0">
                <a:solidFill>
                  <a:srgbClr val="3333B2"/>
                </a:solidFill>
                <a:latin typeface="Gill Sans MT"/>
                <a:cs typeface="Gill Sans MT"/>
              </a:rPr>
              <a:t>o</a:t>
            </a:r>
            <a:r>
              <a:rPr sz="1000" spc="-15" dirty="0">
                <a:solidFill>
                  <a:srgbClr val="3333B2"/>
                </a:solidFill>
                <a:latin typeface="Gill Sans MT"/>
                <a:cs typeface="Gill Sans MT"/>
              </a:rPr>
              <a:t>wy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15" dirty="0">
                <a:solidFill>
                  <a:srgbClr val="3333B2"/>
                </a:solidFill>
                <a:latin typeface="Gill Sans MT"/>
                <a:cs typeface="Gill Sans MT"/>
              </a:rPr>
              <a:t>czas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294" y="593328"/>
            <a:ext cx="495046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Alg</a:t>
            </a:r>
            <a:r>
              <a:rPr sz="800" spc="-25" dirty="0">
                <a:latin typeface="Arial"/>
                <a:cs typeface="Arial"/>
              </a:rPr>
              <a:t>o</a:t>
            </a:r>
            <a:r>
              <a:rPr sz="800" spc="20" dirty="0">
                <a:latin typeface="Arial"/>
                <a:cs typeface="Arial"/>
              </a:rPr>
              <a:t>rytm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o</a:t>
            </a:r>
            <a:r>
              <a:rPr sz="800" spc="-10" dirty="0">
                <a:latin typeface="Arial"/>
                <a:cs typeface="Arial"/>
              </a:rPr>
              <a:t>b</a:t>
            </a:r>
            <a:r>
              <a:rPr sz="800" spc="15" dirty="0">
                <a:latin typeface="Arial"/>
                <a:cs typeface="Arial"/>
              </a:rPr>
              <a:t>l</a:t>
            </a:r>
            <a:r>
              <a:rPr sz="800" spc="-20" dirty="0">
                <a:latin typeface="Arial"/>
                <a:cs typeface="Arial"/>
              </a:rPr>
              <a:t>icza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p</a:t>
            </a:r>
            <a:r>
              <a:rPr sz="800" spc="-10" dirty="0">
                <a:latin typeface="Arial"/>
                <a:cs typeface="Arial"/>
              </a:rPr>
              <a:t>r</a:t>
            </a:r>
            <a:r>
              <a:rPr sz="800" spc="-40" dirty="0">
                <a:latin typeface="Arial"/>
                <a:cs typeface="Arial"/>
              </a:rPr>
              <a:t>a</a:t>
            </a:r>
            <a:r>
              <a:rPr sz="800" spc="-10" dirty="0">
                <a:latin typeface="Arial"/>
                <a:cs typeface="Arial"/>
              </a:rPr>
              <a:t>wdo</a:t>
            </a:r>
            <a:r>
              <a:rPr sz="800" spc="5" dirty="0">
                <a:latin typeface="Arial"/>
                <a:cs typeface="Arial"/>
              </a:rPr>
              <a:t>p</a:t>
            </a:r>
            <a:r>
              <a:rPr sz="800" spc="-5" dirty="0">
                <a:latin typeface="Arial"/>
                <a:cs typeface="Arial"/>
              </a:rPr>
              <a:t>o</a:t>
            </a:r>
            <a:r>
              <a:rPr sz="800" spc="-15" dirty="0">
                <a:latin typeface="Arial"/>
                <a:cs typeface="Arial"/>
              </a:rPr>
              <a:t>dobieńs</a:t>
            </a:r>
            <a:r>
              <a:rPr sz="800" spc="-35" dirty="0">
                <a:latin typeface="Arial"/>
                <a:cs typeface="Arial"/>
              </a:rPr>
              <a:t>t</a:t>
            </a:r>
            <a:r>
              <a:rPr sz="800" spc="-25" dirty="0">
                <a:latin typeface="Arial"/>
                <a:cs typeface="Arial"/>
              </a:rPr>
              <a:t>wo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ws</a:t>
            </a:r>
            <a:r>
              <a:rPr sz="800" spc="-10" dirty="0">
                <a:latin typeface="Arial"/>
                <a:cs typeface="Arial"/>
              </a:rPr>
              <a:t>p</a:t>
            </a:r>
            <a:r>
              <a:rPr sz="800" dirty="0">
                <a:latin typeface="Arial"/>
                <a:cs typeface="Arial"/>
              </a:rPr>
              <a:t>ółistnienia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p</a:t>
            </a:r>
            <a:r>
              <a:rPr sz="800" spc="-5" dirty="0">
                <a:latin typeface="Arial"/>
                <a:cs typeface="Arial"/>
              </a:rPr>
              <a:t>rzynajmniej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d</a:t>
            </a:r>
            <a:r>
              <a:rPr sz="800" spc="-35" dirty="0">
                <a:latin typeface="Arial"/>
                <a:cs typeface="Arial"/>
              </a:rPr>
              <a:t>w</a:t>
            </a:r>
            <a:r>
              <a:rPr sz="800" spc="-5" dirty="0">
                <a:latin typeface="Arial"/>
                <a:cs typeface="Arial"/>
              </a:rPr>
              <a:t>ó</a:t>
            </a:r>
            <a:r>
              <a:rPr sz="800" spc="-20" dirty="0">
                <a:latin typeface="Arial"/>
                <a:cs typeface="Arial"/>
              </a:rPr>
              <a:t>ch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cywilizacji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w</a:t>
            </a:r>
            <a:r>
              <a:rPr sz="800" spc="-75" dirty="0">
                <a:latin typeface="Arial"/>
                <a:cs typeface="Arial"/>
              </a:rPr>
              <a:t>e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Wszechświecie.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Ja</a:t>
            </a:r>
            <a:r>
              <a:rPr sz="800" spc="-40" dirty="0">
                <a:latin typeface="Arial"/>
                <a:cs typeface="Arial"/>
              </a:rPr>
              <a:t>k</a:t>
            </a:r>
            <a:r>
              <a:rPr sz="800" spc="-25" dirty="0">
                <a:latin typeface="Arial"/>
                <a:cs typeface="Arial"/>
              </a:rPr>
              <a:t>o</a:t>
            </a:r>
            <a:endParaRPr sz="800">
              <a:latin typeface="Arial"/>
              <a:cs typeface="Arial"/>
            </a:endParaRPr>
          </a:p>
          <a:p>
            <a:pPr marL="12700" marR="5080" algn="just">
              <a:lnSpc>
                <a:spcPct val="93400"/>
              </a:lnSpc>
              <a:spcBef>
                <a:spcPts val="150"/>
              </a:spcBef>
            </a:pPr>
            <a:r>
              <a:rPr sz="1200" spc="-52" baseline="6944" dirty="0">
                <a:latin typeface="Arial"/>
                <a:cs typeface="Arial"/>
              </a:rPr>
              <a:t>dane</a:t>
            </a:r>
            <a:r>
              <a:rPr sz="1200" spc="82" baseline="6944" dirty="0">
                <a:latin typeface="Arial"/>
                <a:cs typeface="Arial"/>
              </a:rPr>
              <a:t> </a:t>
            </a:r>
            <a:r>
              <a:rPr sz="1200" spc="-37" baseline="6944" dirty="0">
                <a:latin typeface="Arial"/>
                <a:cs typeface="Arial"/>
              </a:rPr>
              <a:t>w</a:t>
            </a:r>
            <a:r>
              <a:rPr sz="1200" spc="-30" baseline="6944" dirty="0">
                <a:latin typeface="Arial"/>
                <a:cs typeface="Arial"/>
              </a:rPr>
              <a:t>ejści</a:t>
            </a:r>
            <a:r>
              <a:rPr sz="1200" spc="-82" baseline="6944" dirty="0">
                <a:latin typeface="Arial"/>
                <a:cs typeface="Arial"/>
              </a:rPr>
              <a:t>o</a:t>
            </a:r>
            <a:r>
              <a:rPr sz="1200" spc="-37" baseline="6944" dirty="0">
                <a:latin typeface="Arial"/>
                <a:cs typeface="Arial"/>
              </a:rPr>
              <a:t>w</a:t>
            </a:r>
            <a:r>
              <a:rPr sz="1200" spc="-112" baseline="6944" dirty="0">
                <a:latin typeface="Arial"/>
                <a:cs typeface="Arial"/>
              </a:rPr>
              <a:t>e</a:t>
            </a:r>
            <a:r>
              <a:rPr sz="1200" spc="89" baseline="6944" dirty="0">
                <a:latin typeface="Arial"/>
                <a:cs typeface="Arial"/>
              </a:rPr>
              <a:t> </a:t>
            </a:r>
            <a:r>
              <a:rPr sz="1200" spc="-15" baseline="6944" dirty="0">
                <a:latin typeface="Arial"/>
                <a:cs typeface="Arial"/>
              </a:rPr>
              <a:t>w</a:t>
            </a:r>
            <a:r>
              <a:rPr sz="1200" spc="-44" baseline="6944" dirty="0">
                <a:latin typeface="Arial"/>
                <a:cs typeface="Arial"/>
              </a:rPr>
              <a:t>p</a:t>
            </a:r>
            <a:r>
              <a:rPr sz="1200" baseline="6944" dirty="0">
                <a:latin typeface="Arial"/>
                <a:cs typeface="Arial"/>
              </a:rPr>
              <a:t>r</a:t>
            </a:r>
            <a:r>
              <a:rPr sz="1200" spc="-37" baseline="6944" dirty="0">
                <a:latin typeface="Arial"/>
                <a:cs typeface="Arial"/>
              </a:rPr>
              <a:t>owadzamy</a:t>
            </a:r>
            <a:r>
              <a:rPr sz="1200" spc="89" baseline="6944" dirty="0">
                <a:latin typeface="Arial"/>
                <a:cs typeface="Arial"/>
              </a:rPr>
              <a:t> </a:t>
            </a:r>
            <a:r>
              <a:rPr sz="1200" spc="-30" baseline="6944" dirty="0">
                <a:latin typeface="Arial"/>
                <a:cs typeface="Arial"/>
              </a:rPr>
              <a:t>następujące</a:t>
            </a:r>
            <a:r>
              <a:rPr sz="1200" spc="82" baseline="6944" dirty="0">
                <a:latin typeface="Arial"/>
                <a:cs typeface="Arial"/>
              </a:rPr>
              <a:t> </a:t>
            </a:r>
            <a:r>
              <a:rPr sz="1200" spc="7" baseline="6944" dirty="0">
                <a:latin typeface="Arial"/>
                <a:cs typeface="Arial"/>
              </a:rPr>
              <a:t>inf</a:t>
            </a:r>
            <a:r>
              <a:rPr sz="1200" spc="-30" baseline="6944" dirty="0">
                <a:latin typeface="Arial"/>
                <a:cs typeface="Arial"/>
              </a:rPr>
              <a:t>o</a:t>
            </a:r>
            <a:r>
              <a:rPr sz="1200" spc="-15" baseline="6944" dirty="0">
                <a:latin typeface="Arial"/>
                <a:cs typeface="Arial"/>
              </a:rPr>
              <a:t>rmacje:</a:t>
            </a:r>
            <a:r>
              <a:rPr sz="1200" spc="82" baseline="6944" dirty="0">
                <a:latin typeface="Arial"/>
                <a:cs typeface="Arial"/>
              </a:rPr>
              <a:t> </a:t>
            </a:r>
            <a:r>
              <a:rPr sz="1200" i="1" spc="127" baseline="6944" dirty="0">
                <a:latin typeface="Arial"/>
                <a:cs typeface="Arial"/>
              </a:rPr>
              <a:t>T</a:t>
            </a:r>
            <a:r>
              <a:rPr sz="600" i="1" spc="35" dirty="0">
                <a:latin typeface="Arial"/>
                <a:cs typeface="Arial"/>
              </a:rPr>
              <a:t>tot</a:t>
            </a:r>
            <a:r>
              <a:rPr sz="600" i="1" dirty="0">
                <a:latin typeface="Arial"/>
                <a:cs typeface="Arial"/>
              </a:rPr>
              <a:t> </a:t>
            </a:r>
            <a:r>
              <a:rPr sz="600" i="1" spc="40" dirty="0">
                <a:latin typeface="Arial"/>
                <a:cs typeface="Arial"/>
              </a:rPr>
              <a:t> </a:t>
            </a:r>
            <a:r>
              <a:rPr sz="1200" spc="15" baseline="6944" dirty="0">
                <a:latin typeface="Arial"/>
                <a:cs typeface="Arial"/>
              </a:rPr>
              <a:t>-</a:t>
            </a:r>
            <a:r>
              <a:rPr sz="1200" spc="89" baseline="6944" dirty="0">
                <a:latin typeface="Arial"/>
                <a:cs typeface="Arial"/>
              </a:rPr>
              <a:t> </a:t>
            </a:r>
            <a:r>
              <a:rPr sz="1200" spc="-15" baseline="6944" dirty="0">
                <a:latin typeface="Arial"/>
                <a:cs typeface="Arial"/>
              </a:rPr>
              <a:t>wiek</a:t>
            </a:r>
            <a:r>
              <a:rPr sz="1200" spc="82" baseline="6944" dirty="0">
                <a:latin typeface="Arial"/>
                <a:cs typeface="Arial"/>
              </a:rPr>
              <a:t> </a:t>
            </a:r>
            <a:r>
              <a:rPr sz="1200" spc="-37" baseline="6944" dirty="0">
                <a:latin typeface="Arial"/>
                <a:cs typeface="Arial"/>
              </a:rPr>
              <a:t>wszechświata</a:t>
            </a:r>
            <a:r>
              <a:rPr sz="1200" spc="82" baseline="6944" dirty="0">
                <a:latin typeface="Arial"/>
                <a:cs typeface="Arial"/>
              </a:rPr>
              <a:t> </a:t>
            </a:r>
            <a:r>
              <a:rPr sz="1200" baseline="6944" dirty="0">
                <a:latin typeface="Arial"/>
                <a:cs typeface="Arial"/>
              </a:rPr>
              <a:t>w</a:t>
            </a:r>
            <a:r>
              <a:rPr sz="1200" spc="89" baseline="6944" dirty="0">
                <a:latin typeface="Arial"/>
                <a:cs typeface="Arial"/>
              </a:rPr>
              <a:t> </a:t>
            </a:r>
            <a:r>
              <a:rPr sz="1200" spc="7" baseline="6944" dirty="0">
                <a:latin typeface="Arial"/>
                <a:cs typeface="Arial"/>
              </a:rPr>
              <a:t>mili</a:t>
            </a:r>
            <a:r>
              <a:rPr sz="1200" spc="-30" baseline="6944" dirty="0">
                <a:latin typeface="Arial"/>
                <a:cs typeface="Arial"/>
              </a:rPr>
              <a:t>a</a:t>
            </a:r>
            <a:r>
              <a:rPr sz="1200" spc="-22" baseline="6944" dirty="0">
                <a:latin typeface="Arial"/>
                <a:cs typeface="Arial"/>
              </a:rPr>
              <a:t>rdach</a:t>
            </a:r>
            <a:r>
              <a:rPr sz="1200" spc="82" baseline="6944" dirty="0">
                <a:latin typeface="Arial"/>
                <a:cs typeface="Arial"/>
              </a:rPr>
              <a:t> </a:t>
            </a:r>
            <a:r>
              <a:rPr sz="1200" spc="30" baseline="6944" dirty="0">
                <a:latin typeface="Arial"/>
                <a:cs typeface="Arial"/>
              </a:rPr>
              <a:t>lat</a:t>
            </a:r>
            <a:r>
              <a:rPr sz="1200" spc="89" baseline="6944" dirty="0">
                <a:latin typeface="Arial"/>
                <a:cs typeface="Arial"/>
              </a:rPr>
              <a:t> </a:t>
            </a:r>
            <a:r>
              <a:rPr sz="1200" spc="7" baseline="6944" dirty="0">
                <a:latin typeface="Arial"/>
                <a:cs typeface="Arial"/>
              </a:rPr>
              <a:t>,</a:t>
            </a:r>
            <a:r>
              <a:rPr sz="1200" spc="-15" baseline="6944" dirty="0">
                <a:latin typeface="Arial"/>
                <a:cs typeface="Arial"/>
              </a:rPr>
              <a:t>k</a:t>
            </a:r>
            <a:r>
              <a:rPr sz="1200" spc="-30" baseline="6944" dirty="0">
                <a:latin typeface="Arial"/>
                <a:cs typeface="Arial"/>
              </a:rPr>
              <a:t>olejne</a:t>
            </a:r>
            <a:r>
              <a:rPr sz="1200" spc="89" baseline="6944" dirty="0">
                <a:latin typeface="Arial"/>
                <a:cs typeface="Arial"/>
              </a:rPr>
              <a:t> </a:t>
            </a:r>
            <a:r>
              <a:rPr sz="1200" spc="-7" baseline="6944" dirty="0">
                <a:latin typeface="Arial"/>
                <a:cs typeface="Arial"/>
              </a:rPr>
              <a:t>d</a:t>
            </a:r>
            <a:r>
              <a:rPr sz="1200" spc="-52" baseline="6944" dirty="0">
                <a:latin typeface="Arial"/>
                <a:cs typeface="Arial"/>
              </a:rPr>
              <a:t>w</a:t>
            </a:r>
            <a:r>
              <a:rPr sz="1200" spc="-60" baseline="6944" dirty="0">
                <a:latin typeface="Arial"/>
                <a:cs typeface="Arial"/>
              </a:rPr>
              <a:t>a</a:t>
            </a:r>
            <a:r>
              <a:rPr sz="1200" spc="-30" baseline="6944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p</a:t>
            </a:r>
            <a:r>
              <a:rPr sz="800" spc="-15" dirty="0">
                <a:latin typeface="Arial"/>
                <a:cs typeface="Arial"/>
              </a:rPr>
              <a:t>ola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30" dirty="0">
                <a:latin typeface="Arial"/>
                <a:cs typeface="Arial"/>
              </a:rPr>
              <a:t>to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zakres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40" dirty="0">
                <a:latin typeface="Arial"/>
                <a:cs typeface="Arial"/>
              </a:rPr>
              <a:t>czasu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p</a:t>
            </a:r>
            <a:r>
              <a:rPr sz="800" spc="-25" dirty="0">
                <a:latin typeface="Arial"/>
                <a:cs typeface="Arial"/>
              </a:rPr>
              <a:t>o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20" dirty="0">
                <a:latin typeface="Arial"/>
                <a:cs typeface="Arial"/>
              </a:rPr>
              <a:t>kt</a:t>
            </a:r>
            <a:r>
              <a:rPr sz="800" spc="5" dirty="0">
                <a:latin typeface="Arial"/>
                <a:cs typeface="Arial"/>
              </a:rPr>
              <a:t>ó</a:t>
            </a:r>
            <a:r>
              <a:rPr sz="800" dirty="0">
                <a:latin typeface="Arial"/>
                <a:cs typeface="Arial"/>
              </a:rPr>
              <a:t>rym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cywilizacje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p</a:t>
            </a:r>
            <a:r>
              <a:rPr sz="800" spc="-15" dirty="0">
                <a:latin typeface="Arial"/>
                <a:cs typeface="Arial"/>
              </a:rPr>
              <a:t>rzestają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istnieć,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i="1" spc="-10" dirty="0">
                <a:latin typeface="Arial"/>
                <a:cs typeface="Arial"/>
              </a:rPr>
              <a:t>n</a:t>
            </a:r>
            <a:r>
              <a:rPr sz="900" i="1" spc="-7" baseline="-13888" dirty="0">
                <a:latin typeface="Arial"/>
                <a:cs typeface="Arial"/>
              </a:rPr>
              <a:t>civ</a:t>
            </a:r>
            <a:r>
              <a:rPr sz="900" i="1" baseline="-13888" dirty="0">
                <a:latin typeface="Arial"/>
                <a:cs typeface="Arial"/>
              </a:rPr>
              <a:t> </a:t>
            </a:r>
            <a:r>
              <a:rPr sz="900" i="1" spc="89" baseline="-13888" dirty="0">
                <a:latin typeface="Arial"/>
                <a:cs typeface="Arial"/>
              </a:rPr>
              <a:t> </a:t>
            </a:r>
            <a:r>
              <a:rPr sz="800" spc="10" dirty="0">
                <a:latin typeface="Arial"/>
                <a:cs typeface="Arial"/>
              </a:rPr>
              <a:t>-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liczba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cywilizacji,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20" dirty="0">
                <a:latin typeface="Arial"/>
                <a:cs typeface="Arial"/>
              </a:rPr>
              <a:t>kt</a:t>
            </a:r>
            <a:r>
              <a:rPr sz="800" spc="5" dirty="0">
                <a:latin typeface="Arial"/>
                <a:cs typeface="Arial"/>
              </a:rPr>
              <a:t>ó</a:t>
            </a:r>
            <a:r>
              <a:rPr sz="800" spc="-25" dirty="0">
                <a:latin typeface="Arial"/>
                <a:cs typeface="Arial"/>
              </a:rPr>
              <a:t>re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p</a:t>
            </a:r>
            <a:r>
              <a:rPr sz="800" spc="-50" dirty="0">
                <a:latin typeface="Arial"/>
                <a:cs typeface="Arial"/>
              </a:rPr>
              <a:t>o</a:t>
            </a:r>
            <a:r>
              <a:rPr sz="800" spc="5" dirty="0">
                <a:latin typeface="Arial"/>
                <a:cs typeface="Arial"/>
              </a:rPr>
              <a:t>wstały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15" dirty="0">
                <a:latin typeface="Arial"/>
                <a:cs typeface="Arial"/>
              </a:rPr>
              <a:t>tra</a:t>
            </a:r>
            <a:r>
              <a:rPr sz="800" spc="-5" dirty="0">
                <a:latin typeface="Arial"/>
                <a:cs typeface="Arial"/>
              </a:rPr>
              <a:t>k</a:t>
            </a:r>
            <a:r>
              <a:rPr sz="800" spc="-25" dirty="0">
                <a:latin typeface="Arial"/>
                <a:cs typeface="Arial"/>
              </a:rPr>
              <a:t>cie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istnienia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wszechświata.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70000" y="1159512"/>
            <a:ext cx="3419868" cy="16769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2968841D-EBEF-4DCB-9B16-056FA2A544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65800" cy="324485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94" y="136995"/>
            <a:ext cx="4422140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90"/>
              </a:lnSpc>
            </a:pPr>
            <a:r>
              <a:rPr sz="1000" spc="20" dirty="0">
                <a:solidFill>
                  <a:srgbClr val="3333B2"/>
                </a:solidFill>
                <a:latin typeface="Gill Sans MT"/>
                <a:cs typeface="Gill Sans MT"/>
              </a:rPr>
              <a:t>Scen</a:t>
            </a:r>
            <a:r>
              <a:rPr sz="1000" spc="-10" dirty="0">
                <a:solidFill>
                  <a:srgbClr val="3333B2"/>
                </a:solidFill>
                <a:latin typeface="Gill Sans MT"/>
                <a:cs typeface="Gill Sans MT"/>
              </a:rPr>
              <a:t>a</a:t>
            </a:r>
            <a:r>
              <a:rPr sz="1000" spc="-5" dirty="0">
                <a:solidFill>
                  <a:srgbClr val="3333B2"/>
                </a:solidFill>
                <a:latin typeface="Gill Sans MT"/>
                <a:cs typeface="Gill Sans MT"/>
              </a:rPr>
              <a:t>riusz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10" dirty="0">
                <a:solidFill>
                  <a:srgbClr val="3333B2"/>
                </a:solidFill>
                <a:latin typeface="Gill Sans MT"/>
                <a:cs typeface="Gill Sans MT"/>
              </a:rPr>
              <a:t>trzeci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5" dirty="0">
                <a:solidFill>
                  <a:srgbClr val="3333B2"/>
                </a:solidFill>
                <a:latin typeface="Gill Sans MT"/>
                <a:cs typeface="Gill Sans MT"/>
              </a:rPr>
              <a:t>-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20" dirty="0">
                <a:solidFill>
                  <a:srgbClr val="3333B2"/>
                </a:solidFill>
                <a:latin typeface="Gill Sans MT"/>
                <a:cs typeface="Gill Sans MT"/>
              </a:rPr>
              <a:t>p</a:t>
            </a:r>
            <a:r>
              <a:rPr sz="1000" spc="-5" dirty="0">
                <a:solidFill>
                  <a:srgbClr val="3333B2"/>
                </a:solidFill>
                <a:latin typeface="Gill Sans MT"/>
                <a:cs typeface="Gill Sans MT"/>
              </a:rPr>
              <a:t>r</a:t>
            </a:r>
            <a:r>
              <a:rPr sz="1000" spc="-35" dirty="0">
                <a:solidFill>
                  <a:srgbClr val="3333B2"/>
                </a:solidFill>
                <a:latin typeface="Gill Sans MT"/>
                <a:cs typeface="Gill Sans MT"/>
              </a:rPr>
              <a:t>a</a:t>
            </a:r>
            <a:r>
              <a:rPr sz="1000" spc="-25" dirty="0">
                <a:solidFill>
                  <a:srgbClr val="3333B2"/>
                </a:solidFill>
                <a:latin typeface="Gill Sans MT"/>
                <a:cs typeface="Gill Sans MT"/>
              </a:rPr>
              <a:t>wdo</a:t>
            </a:r>
            <a:r>
              <a:rPr sz="1000" spc="5" dirty="0">
                <a:solidFill>
                  <a:srgbClr val="3333B2"/>
                </a:solidFill>
                <a:latin typeface="Gill Sans MT"/>
                <a:cs typeface="Gill Sans MT"/>
              </a:rPr>
              <a:t>p</a:t>
            </a:r>
            <a:r>
              <a:rPr sz="1000" spc="-35" dirty="0">
                <a:solidFill>
                  <a:srgbClr val="3333B2"/>
                </a:solidFill>
                <a:latin typeface="Gill Sans MT"/>
                <a:cs typeface="Gill Sans MT"/>
              </a:rPr>
              <a:t>o</a:t>
            </a:r>
            <a:r>
              <a:rPr sz="1000" spc="-5" dirty="0">
                <a:solidFill>
                  <a:srgbClr val="3333B2"/>
                </a:solidFill>
                <a:latin typeface="Gill Sans MT"/>
                <a:cs typeface="Gill Sans MT"/>
              </a:rPr>
              <a:t>dobieńs</a:t>
            </a:r>
            <a:r>
              <a:rPr sz="1000" spc="-35" dirty="0">
                <a:solidFill>
                  <a:srgbClr val="3333B2"/>
                </a:solidFill>
                <a:latin typeface="Gill Sans MT"/>
                <a:cs typeface="Gill Sans MT"/>
              </a:rPr>
              <a:t>t</a:t>
            </a:r>
            <a:r>
              <a:rPr sz="1000" spc="-75" dirty="0">
                <a:solidFill>
                  <a:srgbClr val="3333B2"/>
                </a:solidFill>
                <a:latin typeface="Gill Sans MT"/>
                <a:cs typeface="Gill Sans MT"/>
              </a:rPr>
              <a:t>w</a:t>
            </a:r>
            <a:r>
              <a:rPr sz="1000" spc="-60" dirty="0">
                <a:solidFill>
                  <a:srgbClr val="3333B2"/>
                </a:solidFill>
                <a:latin typeface="Gill Sans MT"/>
                <a:cs typeface="Gill Sans MT"/>
              </a:rPr>
              <a:t>o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10" dirty="0">
                <a:solidFill>
                  <a:srgbClr val="3333B2"/>
                </a:solidFill>
                <a:latin typeface="Gill Sans MT"/>
                <a:cs typeface="Gill Sans MT"/>
              </a:rPr>
              <a:t>jedn</a:t>
            </a:r>
            <a:r>
              <a:rPr sz="1000" spc="10" dirty="0">
                <a:solidFill>
                  <a:srgbClr val="3333B2"/>
                </a:solidFill>
                <a:latin typeface="Gill Sans MT"/>
                <a:cs typeface="Gill Sans MT"/>
              </a:rPr>
              <a:t>o</a:t>
            </a:r>
            <a:r>
              <a:rPr sz="1000" spc="-5" dirty="0">
                <a:solidFill>
                  <a:srgbClr val="3333B2"/>
                </a:solidFill>
                <a:latin typeface="Gill Sans MT"/>
                <a:cs typeface="Gill Sans MT"/>
              </a:rPr>
              <a:t>czesnego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10" dirty="0">
                <a:solidFill>
                  <a:srgbClr val="3333B2"/>
                </a:solidFill>
                <a:latin typeface="Gill Sans MT"/>
                <a:cs typeface="Gill Sans MT"/>
              </a:rPr>
              <a:t>istnienia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30" dirty="0">
                <a:solidFill>
                  <a:srgbClr val="3333B2"/>
                </a:solidFill>
                <a:latin typeface="Gill Sans MT"/>
                <a:cs typeface="Gill Sans MT"/>
              </a:rPr>
              <a:t>co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20" dirty="0">
                <a:solidFill>
                  <a:srgbClr val="3333B2"/>
                </a:solidFill>
                <a:latin typeface="Gill Sans MT"/>
                <a:cs typeface="Gill Sans MT"/>
              </a:rPr>
              <a:t>najmniej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20" dirty="0">
                <a:solidFill>
                  <a:srgbClr val="3333B2"/>
                </a:solidFill>
                <a:latin typeface="Gill Sans MT"/>
                <a:cs typeface="Gill Sans MT"/>
              </a:rPr>
              <a:t>d</a:t>
            </a:r>
            <a:r>
              <a:rPr sz="1000" spc="-55" dirty="0">
                <a:solidFill>
                  <a:srgbClr val="3333B2"/>
                </a:solidFill>
                <a:latin typeface="Gill Sans MT"/>
                <a:cs typeface="Gill Sans MT"/>
              </a:rPr>
              <a:t>w</a:t>
            </a:r>
            <a:r>
              <a:rPr sz="1000" spc="-35" dirty="0">
                <a:solidFill>
                  <a:srgbClr val="3333B2"/>
                </a:solidFill>
                <a:latin typeface="Gill Sans MT"/>
                <a:cs typeface="Gill Sans MT"/>
              </a:rPr>
              <a:t>ó</a:t>
            </a:r>
            <a:r>
              <a:rPr sz="1000" dirty="0">
                <a:solidFill>
                  <a:srgbClr val="3333B2"/>
                </a:solidFill>
                <a:latin typeface="Gill Sans MT"/>
                <a:cs typeface="Gill Sans MT"/>
              </a:rPr>
              <a:t>ch </a:t>
            </a:r>
            <a:r>
              <a:rPr sz="1000" spc="10" dirty="0">
                <a:solidFill>
                  <a:srgbClr val="3333B2"/>
                </a:solidFill>
                <a:latin typeface="Gill Sans MT"/>
                <a:cs typeface="Gill Sans MT"/>
              </a:rPr>
              <a:t>cywilizacji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5" dirty="0">
                <a:solidFill>
                  <a:srgbClr val="3333B2"/>
                </a:solidFill>
                <a:latin typeface="Gill Sans MT"/>
                <a:cs typeface="Gill Sans MT"/>
              </a:rPr>
              <a:t>-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75" dirty="0">
                <a:solidFill>
                  <a:srgbClr val="3333B2"/>
                </a:solidFill>
                <a:latin typeface="Gill Sans MT"/>
                <a:cs typeface="Gill Sans MT"/>
              </a:rPr>
              <a:t>w</a:t>
            </a:r>
            <a:r>
              <a:rPr sz="1000" spc="5" dirty="0">
                <a:solidFill>
                  <a:srgbClr val="3333B2"/>
                </a:solidFill>
                <a:latin typeface="Gill Sans MT"/>
                <a:cs typeface="Gill Sans MT"/>
              </a:rPr>
              <a:t>ersja,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45" dirty="0">
                <a:solidFill>
                  <a:srgbClr val="3333B2"/>
                </a:solidFill>
                <a:latin typeface="Gill Sans MT"/>
                <a:cs typeface="Gill Sans MT"/>
              </a:rPr>
              <a:t>w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10" dirty="0">
                <a:solidFill>
                  <a:srgbClr val="3333B2"/>
                </a:solidFill>
                <a:latin typeface="Gill Sans MT"/>
                <a:cs typeface="Gill Sans MT"/>
              </a:rPr>
              <a:t>kt</a:t>
            </a:r>
            <a:r>
              <a:rPr sz="1000" spc="-45" dirty="0">
                <a:solidFill>
                  <a:srgbClr val="3333B2"/>
                </a:solidFill>
                <a:latin typeface="Gill Sans MT"/>
                <a:cs typeface="Gill Sans MT"/>
              </a:rPr>
              <a:t>ó</a:t>
            </a:r>
            <a:r>
              <a:rPr sz="1000" spc="-20" dirty="0">
                <a:solidFill>
                  <a:srgbClr val="3333B2"/>
                </a:solidFill>
                <a:latin typeface="Gill Sans MT"/>
                <a:cs typeface="Gill Sans MT"/>
              </a:rPr>
              <a:t>rej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5" dirty="0">
                <a:solidFill>
                  <a:srgbClr val="3333B2"/>
                </a:solidFill>
                <a:latin typeface="Gill Sans MT"/>
                <a:cs typeface="Gill Sans MT"/>
              </a:rPr>
              <a:t>cywilizacje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10" dirty="0">
                <a:solidFill>
                  <a:srgbClr val="3333B2"/>
                </a:solidFill>
                <a:latin typeface="Gill Sans MT"/>
                <a:cs typeface="Gill Sans MT"/>
              </a:rPr>
              <a:t>istnieją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20" dirty="0">
                <a:solidFill>
                  <a:srgbClr val="3333B2"/>
                </a:solidFill>
                <a:latin typeface="Gill Sans MT"/>
                <a:cs typeface="Gill Sans MT"/>
              </a:rPr>
              <a:t>przez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35" dirty="0">
                <a:solidFill>
                  <a:srgbClr val="3333B2"/>
                </a:solidFill>
                <a:latin typeface="Gill Sans MT"/>
                <a:cs typeface="Gill Sans MT"/>
              </a:rPr>
              <a:t>p</a:t>
            </a:r>
            <a:r>
              <a:rPr sz="1000" spc="-20" dirty="0">
                <a:solidFill>
                  <a:srgbClr val="3333B2"/>
                </a:solidFill>
                <a:latin typeface="Gill Sans MT"/>
                <a:cs typeface="Gill Sans MT"/>
              </a:rPr>
              <a:t>ewien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25" dirty="0">
                <a:solidFill>
                  <a:srgbClr val="3333B2"/>
                </a:solidFill>
                <a:latin typeface="Gill Sans MT"/>
                <a:cs typeface="Gill Sans MT"/>
              </a:rPr>
              <a:t>los</a:t>
            </a:r>
            <a:r>
              <a:rPr sz="1000" spc="-65" dirty="0">
                <a:solidFill>
                  <a:srgbClr val="3333B2"/>
                </a:solidFill>
                <a:latin typeface="Gill Sans MT"/>
                <a:cs typeface="Gill Sans MT"/>
              </a:rPr>
              <a:t>o</a:t>
            </a:r>
            <a:r>
              <a:rPr sz="1000" spc="-15" dirty="0">
                <a:solidFill>
                  <a:srgbClr val="3333B2"/>
                </a:solidFill>
                <a:latin typeface="Gill Sans MT"/>
                <a:cs typeface="Gill Sans MT"/>
              </a:rPr>
              <a:t>wy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15" dirty="0">
                <a:solidFill>
                  <a:srgbClr val="3333B2"/>
                </a:solidFill>
                <a:latin typeface="Gill Sans MT"/>
                <a:cs typeface="Gill Sans MT"/>
              </a:rPr>
              <a:t>czas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294" y="593328"/>
            <a:ext cx="4994910" cy="367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950"/>
              </a:lnSpc>
            </a:pPr>
            <a:r>
              <a:rPr sz="800" spc="-20" dirty="0">
                <a:latin typeface="Arial"/>
                <a:cs typeface="Arial"/>
              </a:rPr>
              <a:t>P</a:t>
            </a:r>
            <a:r>
              <a:rPr sz="800" spc="-25" dirty="0">
                <a:latin typeface="Arial"/>
                <a:cs typeface="Arial"/>
              </a:rPr>
              <a:t>o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w</a:t>
            </a:r>
            <a:r>
              <a:rPr sz="800" spc="-30" dirty="0">
                <a:latin typeface="Arial"/>
                <a:cs typeface="Arial"/>
              </a:rPr>
              <a:t>p</a:t>
            </a:r>
            <a:r>
              <a:rPr sz="800" dirty="0">
                <a:latin typeface="Arial"/>
                <a:cs typeface="Arial"/>
              </a:rPr>
              <a:t>r</a:t>
            </a:r>
            <a:r>
              <a:rPr sz="800" spc="-25" dirty="0">
                <a:latin typeface="Arial"/>
                <a:cs typeface="Arial"/>
              </a:rPr>
              <a:t>ow</a:t>
            </a:r>
            <a:r>
              <a:rPr sz="800" spc="-20" dirty="0">
                <a:latin typeface="Arial"/>
                <a:cs typeface="Arial"/>
              </a:rPr>
              <a:t>adzeniu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danych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20" dirty="0">
                <a:latin typeface="Arial"/>
                <a:cs typeface="Arial"/>
              </a:rPr>
              <a:t>i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kliknięciu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p</a:t>
            </a:r>
            <a:r>
              <a:rPr sz="800" spc="-15" dirty="0">
                <a:latin typeface="Arial"/>
                <a:cs typeface="Arial"/>
              </a:rPr>
              <a:t>rzycisku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„Generuj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Symulację”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wyświetla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45" dirty="0">
                <a:latin typeface="Arial"/>
                <a:cs typeface="Arial"/>
              </a:rPr>
              <a:t>się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wynik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p</a:t>
            </a:r>
            <a:r>
              <a:rPr sz="800" spc="-20" dirty="0">
                <a:latin typeface="Arial"/>
                <a:cs typeface="Arial"/>
              </a:rPr>
              <a:t>ojedynczej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symulacji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wszechświata.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Kol</a:t>
            </a:r>
            <a:r>
              <a:rPr sz="800" spc="-20" dirty="0">
                <a:latin typeface="Arial"/>
                <a:cs typeface="Arial"/>
              </a:rPr>
              <a:t>o</a:t>
            </a:r>
            <a:r>
              <a:rPr sz="800" spc="-15" dirty="0">
                <a:latin typeface="Arial"/>
                <a:cs typeface="Arial"/>
              </a:rPr>
              <a:t>rem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50" dirty="0">
                <a:latin typeface="Arial"/>
                <a:cs typeface="Arial"/>
              </a:rPr>
              <a:t>sz</a:t>
            </a:r>
            <a:r>
              <a:rPr sz="800" spc="-80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rym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zaznacz</a:t>
            </a:r>
            <a:r>
              <a:rPr sz="800" spc="-40" dirty="0">
                <a:latin typeface="Arial"/>
                <a:cs typeface="Arial"/>
              </a:rPr>
              <a:t>o</a:t>
            </a:r>
            <a:r>
              <a:rPr sz="800" spc="-10" dirty="0">
                <a:latin typeface="Arial"/>
                <a:cs typeface="Arial"/>
              </a:rPr>
              <a:t>n</a:t>
            </a:r>
            <a:r>
              <a:rPr sz="800" spc="-75" dirty="0">
                <a:latin typeface="Arial"/>
                <a:cs typeface="Arial"/>
              </a:rPr>
              <a:t>e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60" dirty="0">
                <a:latin typeface="Arial"/>
                <a:cs typeface="Arial"/>
              </a:rPr>
              <a:t>są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wszystkie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cywilizacje,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20" dirty="0">
                <a:latin typeface="Arial"/>
                <a:cs typeface="Arial"/>
              </a:rPr>
              <a:t>kt</a:t>
            </a:r>
            <a:r>
              <a:rPr sz="800" spc="5" dirty="0">
                <a:latin typeface="Arial"/>
                <a:cs typeface="Arial"/>
              </a:rPr>
              <a:t>ó</a:t>
            </a:r>
            <a:r>
              <a:rPr sz="800" spc="-25" dirty="0">
                <a:latin typeface="Arial"/>
                <a:cs typeface="Arial"/>
              </a:rPr>
              <a:t>re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istniały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15" dirty="0">
                <a:latin typeface="Arial"/>
                <a:cs typeface="Arial"/>
              </a:rPr>
              <a:t>tra</a:t>
            </a:r>
            <a:r>
              <a:rPr sz="800" spc="-5" dirty="0">
                <a:latin typeface="Arial"/>
                <a:cs typeface="Arial"/>
              </a:rPr>
              <a:t>k</a:t>
            </a:r>
            <a:r>
              <a:rPr sz="800" spc="-25" dirty="0">
                <a:latin typeface="Arial"/>
                <a:cs typeface="Arial"/>
              </a:rPr>
              <a:t>cie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istnienia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wszechświata,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k</a:t>
            </a:r>
            <a:r>
              <a:rPr sz="800" spc="-10" dirty="0">
                <a:latin typeface="Arial"/>
                <a:cs typeface="Arial"/>
              </a:rPr>
              <a:t>ol</a:t>
            </a:r>
            <a:r>
              <a:rPr sz="800" spc="-35" dirty="0">
                <a:latin typeface="Arial"/>
                <a:cs typeface="Arial"/>
              </a:rPr>
              <a:t>o</a:t>
            </a:r>
            <a:r>
              <a:rPr sz="800" spc="-15" dirty="0">
                <a:latin typeface="Arial"/>
                <a:cs typeface="Arial"/>
              </a:rPr>
              <a:t>rem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30" dirty="0">
                <a:latin typeface="Arial"/>
                <a:cs typeface="Arial"/>
              </a:rPr>
              <a:t>żół</a:t>
            </a:r>
            <a:r>
              <a:rPr sz="800" spc="-5" dirty="0">
                <a:latin typeface="Arial"/>
                <a:cs typeface="Arial"/>
              </a:rPr>
              <a:t>t</a:t>
            </a:r>
            <a:r>
              <a:rPr sz="800" spc="-10" dirty="0">
                <a:latin typeface="Arial"/>
                <a:cs typeface="Arial"/>
              </a:rPr>
              <a:t>ym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zaznaczono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te,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20" dirty="0">
                <a:latin typeface="Arial"/>
                <a:cs typeface="Arial"/>
              </a:rPr>
              <a:t>kt</a:t>
            </a:r>
            <a:r>
              <a:rPr sz="800" spc="5" dirty="0">
                <a:latin typeface="Arial"/>
                <a:cs typeface="Arial"/>
              </a:rPr>
              <a:t>ó</a:t>
            </a:r>
            <a:r>
              <a:rPr sz="800" spc="-25" dirty="0">
                <a:latin typeface="Arial"/>
                <a:cs typeface="Arial"/>
              </a:rPr>
              <a:t>re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ws</a:t>
            </a:r>
            <a:r>
              <a:rPr sz="800" spc="-10" dirty="0">
                <a:latin typeface="Arial"/>
                <a:cs typeface="Arial"/>
              </a:rPr>
              <a:t>p</a:t>
            </a:r>
            <a:r>
              <a:rPr sz="800" spc="15" dirty="0">
                <a:latin typeface="Arial"/>
                <a:cs typeface="Arial"/>
              </a:rPr>
              <a:t>ółistniały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40" dirty="0">
                <a:latin typeface="Arial"/>
                <a:cs typeface="Arial"/>
              </a:rPr>
              <a:t>z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p</a:t>
            </a:r>
            <a:r>
              <a:rPr sz="800" spc="-5" dirty="0">
                <a:latin typeface="Arial"/>
                <a:cs typeface="Arial"/>
              </a:rPr>
              <a:t>rzynajmniej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jedną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inną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cywilizacją.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70000" y="1058966"/>
            <a:ext cx="3419780" cy="1675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D27DFB-AA67-4248-B172-D4DDCAF649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65800" cy="324485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94" y="136995"/>
            <a:ext cx="4422140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90"/>
              </a:lnSpc>
            </a:pPr>
            <a:r>
              <a:rPr sz="1000" spc="20" dirty="0">
                <a:solidFill>
                  <a:srgbClr val="3333B2"/>
                </a:solidFill>
                <a:latin typeface="Gill Sans MT"/>
                <a:cs typeface="Gill Sans MT"/>
              </a:rPr>
              <a:t>Scen</a:t>
            </a:r>
            <a:r>
              <a:rPr sz="1000" spc="-10" dirty="0">
                <a:solidFill>
                  <a:srgbClr val="3333B2"/>
                </a:solidFill>
                <a:latin typeface="Gill Sans MT"/>
                <a:cs typeface="Gill Sans MT"/>
              </a:rPr>
              <a:t>a</a:t>
            </a:r>
            <a:r>
              <a:rPr sz="1000" spc="-5" dirty="0">
                <a:solidFill>
                  <a:srgbClr val="3333B2"/>
                </a:solidFill>
                <a:latin typeface="Gill Sans MT"/>
                <a:cs typeface="Gill Sans MT"/>
              </a:rPr>
              <a:t>riusz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10" dirty="0">
                <a:solidFill>
                  <a:srgbClr val="3333B2"/>
                </a:solidFill>
                <a:latin typeface="Gill Sans MT"/>
                <a:cs typeface="Gill Sans MT"/>
              </a:rPr>
              <a:t>trzeci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5" dirty="0">
                <a:solidFill>
                  <a:srgbClr val="3333B2"/>
                </a:solidFill>
                <a:latin typeface="Gill Sans MT"/>
                <a:cs typeface="Gill Sans MT"/>
              </a:rPr>
              <a:t>-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20" dirty="0">
                <a:solidFill>
                  <a:srgbClr val="3333B2"/>
                </a:solidFill>
                <a:latin typeface="Gill Sans MT"/>
                <a:cs typeface="Gill Sans MT"/>
              </a:rPr>
              <a:t>p</a:t>
            </a:r>
            <a:r>
              <a:rPr sz="1000" spc="-5" dirty="0">
                <a:solidFill>
                  <a:srgbClr val="3333B2"/>
                </a:solidFill>
                <a:latin typeface="Gill Sans MT"/>
                <a:cs typeface="Gill Sans MT"/>
              </a:rPr>
              <a:t>r</a:t>
            </a:r>
            <a:r>
              <a:rPr sz="1000" spc="-35" dirty="0">
                <a:solidFill>
                  <a:srgbClr val="3333B2"/>
                </a:solidFill>
                <a:latin typeface="Gill Sans MT"/>
                <a:cs typeface="Gill Sans MT"/>
              </a:rPr>
              <a:t>a</a:t>
            </a:r>
            <a:r>
              <a:rPr sz="1000" spc="-25" dirty="0">
                <a:solidFill>
                  <a:srgbClr val="3333B2"/>
                </a:solidFill>
                <a:latin typeface="Gill Sans MT"/>
                <a:cs typeface="Gill Sans MT"/>
              </a:rPr>
              <a:t>wdo</a:t>
            </a:r>
            <a:r>
              <a:rPr sz="1000" spc="5" dirty="0">
                <a:solidFill>
                  <a:srgbClr val="3333B2"/>
                </a:solidFill>
                <a:latin typeface="Gill Sans MT"/>
                <a:cs typeface="Gill Sans MT"/>
              </a:rPr>
              <a:t>p</a:t>
            </a:r>
            <a:r>
              <a:rPr sz="1000" spc="-35" dirty="0">
                <a:solidFill>
                  <a:srgbClr val="3333B2"/>
                </a:solidFill>
                <a:latin typeface="Gill Sans MT"/>
                <a:cs typeface="Gill Sans MT"/>
              </a:rPr>
              <a:t>o</a:t>
            </a:r>
            <a:r>
              <a:rPr sz="1000" spc="-5" dirty="0">
                <a:solidFill>
                  <a:srgbClr val="3333B2"/>
                </a:solidFill>
                <a:latin typeface="Gill Sans MT"/>
                <a:cs typeface="Gill Sans MT"/>
              </a:rPr>
              <a:t>dobieńs</a:t>
            </a:r>
            <a:r>
              <a:rPr sz="1000" spc="-35" dirty="0">
                <a:solidFill>
                  <a:srgbClr val="3333B2"/>
                </a:solidFill>
                <a:latin typeface="Gill Sans MT"/>
                <a:cs typeface="Gill Sans MT"/>
              </a:rPr>
              <a:t>t</a:t>
            </a:r>
            <a:r>
              <a:rPr sz="1000" spc="-75" dirty="0">
                <a:solidFill>
                  <a:srgbClr val="3333B2"/>
                </a:solidFill>
                <a:latin typeface="Gill Sans MT"/>
                <a:cs typeface="Gill Sans MT"/>
              </a:rPr>
              <a:t>w</a:t>
            </a:r>
            <a:r>
              <a:rPr sz="1000" spc="-60" dirty="0">
                <a:solidFill>
                  <a:srgbClr val="3333B2"/>
                </a:solidFill>
                <a:latin typeface="Gill Sans MT"/>
                <a:cs typeface="Gill Sans MT"/>
              </a:rPr>
              <a:t>o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10" dirty="0">
                <a:solidFill>
                  <a:srgbClr val="3333B2"/>
                </a:solidFill>
                <a:latin typeface="Gill Sans MT"/>
                <a:cs typeface="Gill Sans MT"/>
              </a:rPr>
              <a:t>jedn</a:t>
            </a:r>
            <a:r>
              <a:rPr sz="1000" spc="10" dirty="0">
                <a:solidFill>
                  <a:srgbClr val="3333B2"/>
                </a:solidFill>
                <a:latin typeface="Gill Sans MT"/>
                <a:cs typeface="Gill Sans MT"/>
              </a:rPr>
              <a:t>o</a:t>
            </a:r>
            <a:r>
              <a:rPr sz="1000" spc="-5" dirty="0">
                <a:solidFill>
                  <a:srgbClr val="3333B2"/>
                </a:solidFill>
                <a:latin typeface="Gill Sans MT"/>
                <a:cs typeface="Gill Sans MT"/>
              </a:rPr>
              <a:t>czesnego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10" dirty="0">
                <a:solidFill>
                  <a:srgbClr val="3333B2"/>
                </a:solidFill>
                <a:latin typeface="Gill Sans MT"/>
                <a:cs typeface="Gill Sans MT"/>
              </a:rPr>
              <a:t>istnienia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30" dirty="0">
                <a:solidFill>
                  <a:srgbClr val="3333B2"/>
                </a:solidFill>
                <a:latin typeface="Gill Sans MT"/>
                <a:cs typeface="Gill Sans MT"/>
              </a:rPr>
              <a:t>co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20" dirty="0">
                <a:solidFill>
                  <a:srgbClr val="3333B2"/>
                </a:solidFill>
                <a:latin typeface="Gill Sans MT"/>
                <a:cs typeface="Gill Sans MT"/>
              </a:rPr>
              <a:t>najmniej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20" dirty="0">
                <a:solidFill>
                  <a:srgbClr val="3333B2"/>
                </a:solidFill>
                <a:latin typeface="Gill Sans MT"/>
                <a:cs typeface="Gill Sans MT"/>
              </a:rPr>
              <a:t>d</a:t>
            </a:r>
            <a:r>
              <a:rPr sz="1000" spc="-55" dirty="0">
                <a:solidFill>
                  <a:srgbClr val="3333B2"/>
                </a:solidFill>
                <a:latin typeface="Gill Sans MT"/>
                <a:cs typeface="Gill Sans MT"/>
              </a:rPr>
              <a:t>w</a:t>
            </a:r>
            <a:r>
              <a:rPr sz="1000" spc="-35" dirty="0">
                <a:solidFill>
                  <a:srgbClr val="3333B2"/>
                </a:solidFill>
                <a:latin typeface="Gill Sans MT"/>
                <a:cs typeface="Gill Sans MT"/>
              </a:rPr>
              <a:t>ó</a:t>
            </a:r>
            <a:r>
              <a:rPr sz="1000" dirty="0">
                <a:solidFill>
                  <a:srgbClr val="3333B2"/>
                </a:solidFill>
                <a:latin typeface="Gill Sans MT"/>
                <a:cs typeface="Gill Sans MT"/>
              </a:rPr>
              <a:t>ch </a:t>
            </a:r>
            <a:r>
              <a:rPr sz="1000" spc="10" dirty="0">
                <a:solidFill>
                  <a:srgbClr val="3333B2"/>
                </a:solidFill>
                <a:latin typeface="Gill Sans MT"/>
                <a:cs typeface="Gill Sans MT"/>
              </a:rPr>
              <a:t>cywilizacji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5" dirty="0">
                <a:solidFill>
                  <a:srgbClr val="3333B2"/>
                </a:solidFill>
                <a:latin typeface="Gill Sans MT"/>
                <a:cs typeface="Gill Sans MT"/>
              </a:rPr>
              <a:t>-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75" dirty="0">
                <a:solidFill>
                  <a:srgbClr val="3333B2"/>
                </a:solidFill>
                <a:latin typeface="Gill Sans MT"/>
                <a:cs typeface="Gill Sans MT"/>
              </a:rPr>
              <a:t>w</a:t>
            </a:r>
            <a:r>
              <a:rPr sz="1000" spc="5" dirty="0">
                <a:solidFill>
                  <a:srgbClr val="3333B2"/>
                </a:solidFill>
                <a:latin typeface="Gill Sans MT"/>
                <a:cs typeface="Gill Sans MT"/>
              </a:rPr>
              <a:t>ersja,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45" dirty="0">
                <a:solidFill>
                  <a:srgbClr val="3333B2"/>
                </a:solidFill>
                <a:latin typeface="Gill Sans MT"/>
                <a:cs typeface="Gill Sans MT"/>
              </a:rPr>
              <a:t>w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10" dirty="0">
                <a:solidFill>
                  <a:srgbClr val="3333B2"/>
                </a:solidFill>
                <a:latin typeface="Gill Sans MT"/>
                <a:cs typeface="Gill Sans MT"/>
              </a:rPr>
              <a:t>kt</a:t>
            </a:r>
            <a:r>
              <a:rPr sz="1000" spc="-45" dirty="0">
                <a:solidFill>
                  <a:srgbClr val="3333B2"/>
                </a:solidFill>
                <a:latin typeface="Gill Sans MT"/>
                <a:cs typeface="Gill Sans MT"/>
              </a:rPr>
              <a:t>ó</a:t>
            </a:r>
            <a:r>
              <a:rPr sz="1000" spc="-20" dirty="0">
                <a:solidFill>
                  <a:srgbClr val="3333B2"/>
                </a:solidFill>
                <a:latin typeface="Gill Sans MT"/>
                <a:cs typeface="Gill Sans MT"/>
              </a:rPr>
              <a:t>rej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5" dirty="0">
                <a:solidFill>
                  <a:srgbClr val="3333B2"/>
                </a:solidFill>
                <a:latin typeface="Gill Sans MT"/>
                <a:cs typeface="Gill Sans MT"/>
              </a:rPr>
              <a:t>cywilizacje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10" dirty="0">
                <a:solidFill>
                  <a:srgbClr val="3333B2"/>
                </a:solidFill>
                <a:latin typeface="Gill Sans MT"/>
                <a:cs typeface="Gill Sans MT"/>
              </a:rPr>
              <a:t>istnieją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20" dirty="0">
                <a:solidFill>
                  <a:srgbClr val="3333B2"/>
                </a:solidFill>
                <a:latin typeface="Gill Sans MT"/>
                <a:cs typeface="Gill Sans MT"/>
              </a:rPr>
              <a:t>przez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35" dirty="0">
                <a:solidFill>
                  <a:srgbClr val="3333B2"/>
                </a:solidFill>
                <a:latin typeface="Gill Sans MT"/>
                <a:cs typeface="Gill Sans MT"/>
              </a:rPr>
              <a:t>p</a:t>
            </a:r>
            <a:r>
              <a:rPr sz="1000" spc="-20" dirty="0">
                <a:solidFill>
                  <a:srgbClr val="3333B2"/>
                </a:solidFill>
                <a:latin typeface="Gill Sans MT"/>
                <a:cs typeface="Gill Sans MT"/>
              </a:rPr>
              <a:t>ewien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25" dirty="0">
                <a:solidFill>
                  <a:srgbClr val="3333B2"/>
                </a:solidFill>
                <a:latin typeface="Gill Sans MT"/>
                <a:cs typeface="Gill Sans MT"/>
              </a:rPr>
              <a:t>los</a:t>
            </a:r>
            <a:r>
              <a:rPr sz="1000" spc="-65" dirty="0">
                <a:solidFill>
                  <a:srgbClr val="3333B2"/>
                </a:solidFill>
                <a:latin typeface="Gill Sans MT"/>
                <a:cs typeface="Gill Sans MT"/>
              </a:rPr>
              <a:t>o</a:t>
            </a:r>
            <a:r>
              <a:rPr sz="1000" spc="-15" dirty="0">
                <a:solidFill>
                  <a:srgbClr val="3333B2"/>
                </a:solidFill>
                <a:latin typeface="Gill Sans MT"/>
                <a:cs typeface="Gill Sans MT"/>
              </a:rPr>
              <a:t>wy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15" dirty="0">
                <a:solidFill>
                  <a:srgbClr val="3333B2"/>
                </a:solidFill>
                <a:latin typeface="Gill Sans MT"/>
                <a:cs typeface="Gill Sans MT"/>
              </a:rPr>
              <a:t>czas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294" y="593328"/>
            <a:ext cx="495935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950"/>
              </a:lnSpc>
            </a:pPr>
            <a:r>
              <a:rPr sz="800" spc="-20" dirty="0">
                <a:latin typeface="Arial"/>
                <a:cs typeface="Arial"/>
              </a:rPr>
              <a:t>P</a:t>
            </a:r>
            <a:r>
              <a:rPr sz="800" spc="-25" dirty="0">
                <a:latin typeface="Arial"/>
                <a:cs typeface="Arial"/>
              </a:rPr>
              <a:t>o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kliknięciu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10" dirty="0">
                <a:latin typeface="Arial"/>
                <a:cs typeface="Arial"/>
              </a:rPr>
              <a:t>lin</a:t>
            </a:r>
            <a:r>
              <a:rPr sz="800" spc="-10" dirty="0">
                <a:latin typeface="Arial"/>
                <a:cs typeface="Arial"/>
              </a:rPr>
              <a:t>k</a:t>
            </a:r>
            <a:r>
              <a:rPr sz="800" spc="-40" dirty="0">
                <a:latin typeface="Arial"/>
                <a:cs typeface="Arial"/>
              </a:rPr>
              <a:t>a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145" dirty="0">
                <a:latin typeface="Arial"/>
                <a:cs typeface="Arial"/>
              </a:rPr>
              <a:t>„</a:t>
            </a:r>
            <a:r>
              <a:rPr sz="800" dirty="0">
                <a:latin typeface="Arial"/>
                <a:cs typeface="Arial"/>
              </a:rPr>
              <a:t>O</a:t>
            </a:r>
            <a:r>
              <a:rPr sz="800" spc="15" dirty="0">
                <a:latin typeface="Arial"/>
                <a:cs typeface="Arial"/>
              </a:rPr>
              <a:t>bl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25" dirty="0">
                <a:latin typeface="Arial"/>
                <a:cs typeface="Arial"/>
              </a:rPr>
              <a:t>c</a:t>
            </a:r>
            <a:r>
              <a:rPr sz="800" spc="-40" dirty="0">
                <a:latin typeface="Arial"/>
                <a:cs typeface="Arial"/>
              </a:rPr>
              <a:t>z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p</a:t>
            </a:r>
            <a:r>
              <a:rPr sz="800" spc="-10" dirty="0">
                <a:latin typeface="Arial"/>
                <a:cs typeface="Arial"/>
              </a:rPr>
              <a:t>r</a:t>
            </a:r>
            <a:r>
              <a:rPr sz="800" spc="-40" dirty="0">
                <a:latin typeface="Arial"/>
                <a:cs typeface="Arial"/>
              </a:rPr>
              <a:t>a</a:t>
            </a:r>
            <a:r>
              <a:rPr sz="800" spc="-10" dirty="0">
                <a:latin typeface="Arial"/>
                <a:cs typeface="Arial"/>
              </a:rPr>
              <a:t>wdo</a:t>
            </a:r>
            <a:r>
              <a:rPr sz="800" spc="5" dirty="0">
                <a:latin typeface="Arial"/>
                <a:cs typeface="Arial"/>
              </a:rPr>
              <a:t>p</a:t>
            </a:r>
            <a:r>
              <a:rPr sz="800" spc="-5" dirty="0">
                <a:latin typeface="Arial"/>
                <a:cs typeface="Arial"/>
              </a:rPr>
              <a:t>o</a:t>
            </a:r>
            <a:r>
              <a:rPr sz="800" spc="-15" dirty="0">
                <a:latin typeface="Arial"/>
                <a:cs typeface="Arial"/>
              </a:rPr>
              <a:t>dobieńs</a:t>
            </a:r>
            <a:r>
              <a:rPr sz="800" spc="-35" dirty="0">
                <a:latin typeface="Arial"/>
                <a:cs typeface="Arial"/>
              </a:rPr>
              <a:t>t</a:t>
            </a:r>
            <a:r>
              <a:rPr sz="800" spc="-25" dirty="0">
                <a:latin typeface="Arial"/>
                <a:cs typeface="Arial"/>
              </a:rPr>
              <a:t>w</a:t>
            </a:r>
            <a:r>
              <a:rPr sz="800" spc="65" dirty="0">
                <a:latin typeface="Arial"/>
                <a:cs typeface="Arial"/>
              </a:rPr>
              <a:t>o”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uruchamia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45" dirty="0">
                <a:latin typeface="Arial"/>
                <a:cs typeface="Arial"/>
              </a:rPr>
              <a:t>się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skrypt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generujący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dla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w</a:t>
            </a:r>
            <a:r>
              <a:rPr sz="800" spc="-30" dirty="0">
                <a:latin typeface="Arial"/>
                <a:cs typeface="Arial"/>
              </a:rPr>
              <a:t>p</a:t>
            </a:r>
            <a:r>
              <a:rPr sz="800" dirty="0">
                <a:latin typeface="Arial"/>
                <a:cs typeface="Arial"/>
              </a:rPr>
              <a:t>r</a:t>
            </a:r>
            <a:r>
              <a:rPr sz="800" spc="-25" dirty="0">
                <a:latin typeface="Arial"/>
                <a:cs typeface="Arial"/>
              </a:rPr>
              <a:t>owadzonych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danych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ok.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1000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takich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symulacji.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Wykres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ws</a:t>
            </a:r>
            <a:r>
              <a:rPr sz="800" spc="-45" dirty="0">
                <a:latin typeface="Arial"/>
                <a:cs typeface="Arial"/>
              </a:rPr>
              <a:t>k</a:t>
            </a:r>
            <a:r>
              <a:rPr sz="800" spc="-25" dirty="0">
                <a:latin typeface="Arial"/>
                <a:cs typeface="Arial"/>
              </a:rPr>
              <a:t>azuje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dla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p</a:t>
            </a:r>
            <a:r>
              <a:rPr sz="800" spc="-30" dirty="0">
                <a:latin typeface="Arial"/>
                <a:cs typeface="Arial"/>
              </a:rPr>
              <a:t>oszczególnych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symulacji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licz</a:t>
            </a:r>
            <a:r>
              <a:rPr sz="800" spc="5" dirty="0">
                <a:latin typeface="Arial"/>
                <a:cs typeface="Arial"/>
              </a:rPr>
              <a:t>b</a:t>
            </a:r>
            <a:r>
              <a:rPr sz="800" spc="-75" dirty="0">
                <a:latin typeface="Arial"/>
                <a:cs typeface="Arial"/>
              </a:rPr>
              <a:t>ę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ws</a:t>
            </a:r>
            <a:r>
              <a:rPr sz="800" spc="-10" dirty="0">
                <a:latin typeface="Arial"/>
                <a:cs typeface="Arial"/>
              </a:rPr>
              <a:t>p</a:t>
            </a:r>
            <a:r>
              <a:rPr sz="800" spc="-5" dirty="0">
                <a:latin typeface="Arial"/>
                <a:cs typeface="Arial"/>
              </a:rPr>
              <a:t>ółistniejących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cywilizacji. </a:t>
            </a:r>
            <a:r>
              <a:rPr sz="800" spc="-15" dirty="0">
                <a:latin typeface="Arial"/>
                <a:cs typeface="Arial"/>
              </a:rPr>
              <a:t>Na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bazie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tego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wyniku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p</a:t>
            </a:r>
            <a:r>
              <a:rPr sz="800" spc="-5" dirty="0">
                <a:latin typeface="Arial"/>
                <a:cs typeface="Arial"/>
              </a:rPr>
              <a:t>o</a:t>
            </a:r>
            <a:r>
              <a:rPr sz="800" spc="-30" dirty="0">
                <a:latin typeface="Arial"/>
                <a:cs typeface="Arial"/>
              </a:rPr>
              <a:t>d</a:t>
            </a:r>
            <a:r>
              <a:rPr sz="800" spc="-55" dirty="0">
                <a:latin typeface="Arial"/>
                <a:cs typeface="Arial"/>
              </a:rPr>
              <a:t>a</a:t>
            </a:r>
            <a:r>
              <a:rPr sz="800" spc="-25" dirty="0">
                <a:latin typeface="Arial"/>
                <a:cs typeface="Arial"/>
              </a:rPr>
              <a:t>w</a:t>
            </a:r>
            <a:r>
              <a:rPr sz="800" spc="-40" dirty="0">
                <a:latin typeface="Arial"/>
                <a:cs typeface="Arial"/>
              </a:rPr>
              <a:t>ane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jest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p</a:t>
            </a:r>
            <a:r>
              <a:rPr sz="800" spc="-10" dirty="0">
                <a:latin typeface="Arial"/>
                <a:cs typeface="Arial"/>
              </a:rPr>
              <a:t>r</a:t>
            </a:r>
            <a:r>
              <a:rPr sz="800" spc="-40" dirty="0">
                <a:latin typeface="Arial"/>
                <a:cs typeface="Arial"/>
              </a:rPr>
              <a:t>a</a:t>
            </a:r>
            <a:r>
              <a:rPr sz="800" spc="-10" dirty="0">
                <a:latin typeface="Arial"/>
                <a:cs typeface="Arial"/>
              </a:rPr>
              <a:t>wdo</a:t>
            </a:r>
            <a:r>
              <a:rPr sz="800" spc="5" dirty="0">
                <a:latin typeface="Arial"/>
                <a:cs typeface="Arial"/>
              </a:rPr>
              <a:t>p</a:t>
            </a:r>
            <a:r>
              <a:rPr sz="800" spc="-5" dirty="0">
                <a:latin typeface="Arial"/>
                <a:cs typeface="Arial"/>
              </a:rPr>
              <a:t>o</a:t>
            </a:r>
            <a:r>
              <a:rPr sz="800" spc="-15" dirty="0">
                <a:latin typeface="Arial"/>
                <a:cs typeface="Arial"/>
              </a:rPr>
              <a:t>dobieńs</a:t>
            </a:r>
            <a:r>
              <a:rPr sz="800" spc="-35" dirty="0">
                <a:latin typeface="Arial"/>
                <a:cs typeface="Arial"/>
              </a:rPr>
              <a:t>t</a:t>
            </a:r>
            <a:r>
              <a:rPr sz="800" spc="-25" dirty="0">
                <a:latin typeface="Arial"/>
                <a:cs typeface="Arial"/>
              </a:rPr>
              <a:t>w</a:t>
            </a:r>
            <a:r>
              <a:rPr sz="800" spc="-10" dirty="0">
                <a:latin typeface="Arial"/>
                <a:cs typeface="Arial"/>
              </a:rPr>
              <a:t>o,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55" dirty="0">
                <a:latin typeface="Arial"/>
                <a:cs typeface="Arial"/>
              </a:rPr>
              <a:t>że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w</a:t>
            </a:r>
            <a:r>
              <a:rPr sz="800" spc="-75" dirty="0">
                <a:latin typeface="Arial"/>
                <a:cs typeface="Arial"/>
              </a:rPr>
              <a:t>e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wszechświecie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b</a:t>
            </a:r>
            <a:r>
              <a:rPr sz="800" spc="-40" dirty="0">
                <a:latin typeface="Arial"/>
                <a:cs typeface="Arial"/>
              </a:rPr>
              <a:t>ędą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p</a:t>
            </a:r>
            <a:r>
              <a:rPr sz="800" spc="-5" dirty="0">
                <a:latin typeface="Arial"/>
                <a:cs typeface="Arial"/>
              </a:rPr>
              <a:t>rzynajmniej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dwie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ws</a:t>
            </a:r>
            <a:r>
              <a:rPr sz="800" spc="-10" dirty="0">
                <a:latin typeface="Arial"/>
                <a:cs typeface="Arial"/>
              </a:rPr>
              <a:t>p</a:t>
            </a:r>
            <a:r>
              <a:rPr sz="800" spc="35" dirty="0">
                <a:latin typeface="Arial"/>
                <a:cs typeface="Arial"/>
              </a:rPr>
              <a:t>ół</a:t>
            </a:r>
            <a:r>
              <a:rPr sz="800" spc="15" dirty="0">
                <a:latin typeface="Arial"/>
                <a:cs typeface="Arial"/>
              </a:rPr>
              <a:t>i</a:t>
            </a:r>
            <a:r>
              <a:rPr sz="800" spc="-10" dirty="0">
                <a:latin typeface="Arial"/>
                <a:cs typeface="Arial"/>
              </a:rPr>
              <a:t>stnieją</a:t>
            </a:r>
            <a:r>
              <a:rPr sz="800" spc="-50" dirty="0">
                <a:latin typeface="Arial"/>
                <a:cs typeface="Arial"/>
              </a:rPr>
              <a:t>ce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cywilizacje.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70000" y="1179112"/>
            <a:ext cx="3419864" cy="1674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5759988" cy="32399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5759988" cy="32399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94" y="136995"/>
            <a:ext cx="4413250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90"/>
              </a:lnSpc>
            </a:pPr>
            <a:r>
              <a:rPr sz="1000" spc="5" dirty="0">
                <a:solidFill>
                  <a:srgbClr val="3333B2"/>
                </a:solidFill>
                <a:latin typeface="Gill Sans MT"/>
                <a:cs typeface="Gill Sans MT"/>
              </a:rPr>
              <a:t>Apli</a:t>
            </a:r>
            <a:r>
              <a:rPr sz="1000" spc="-25" dirty="0">
                <a:solidFill>
                  <a:srgbClr val="3333B2"/>
                </a:solidFill>
                <a:latin typeface="Gill Sans MT"/>
                <a:cs typeface="Gill Sans MT"/>
              </a:rPr>
              <a:t>k</a:t>
            </a:r>
            <a:r>
              <a:rPr sz="1000" spc="35" dirty="0">
                <a:solidFill>
                  <a:srgbClr val="3333B2"/>
                </a:solidFill>
                <a:latin typeface="Gill Sans MT"/>
                <a:cs typeface="Gill Sans MT"/>
              </a:rPr>
              <a:t>acja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75" dirty="0">
                <a:solidFill>
                  <a:srgbClr val="3333B2"/>
                </a:solidFill>
                <a:latin typeface="Gill Sans MT"/>
                <a:cs typeface="Gill Sans MT"/>
              </a:rPr>
              <a:t>w</a:t>
            </a:r>
            <a:r>
              <a:rPr sz="1000" spc="-15" dirty="0">
                <a:solidFill>
                  <a:srgbClr val="3333B2"/>
                </a:solidFill>
                <a:latin typeface="Gill Sans MT"/>
                <a:cs typeface="Gill Sans MT"/>
              </a:rPr>
              <a:t>e</a:t>
            </a:r>
            <a:r>
              <a:rPr sz="1000" spc="10" dirty="0">
                <a:solidFill>
                  <a:srgbClr val="3333B2"/>
                </a:solidFill>
                <a:latin typeface="Gill Sans MT"/>
                <a:cs typeface="Gill Sans MT"/>
              </a:rPr>
              <a:t>b</a:t>
            </a:r>
            <a:r>
              <a:rPr sz="1000" spc="-90" dirty="0">
                <a:solidFill>
                  <a:srgbClr val="3333B2"/>
                </a:solidFill>
                <a:latin typeface="Gill Sans MT"/>
                <a:cs typeface="Gill Sans MT"/>
              </a:rPr>
              <a:t>o</a:t>
            </a:r>
            <a:r>
              <a:rPr sz="1000" spc="-75" dirty="0">
                <a:solidFill>
                  <a:srgbClr val="3333B2"/>
                </a:solidFill>
                <a:latin typeface="Gill Sans MT"/>
                <a:cs typeface="Gill Sans MT"/>
              </a:rPr>
              <a:t>w</a:t>
            </a:r>
            <a:r>
              <a:rPr sz="1000" spc="45" dirty="0">
                <a:solidFill>
                  <a:srgbClr val="3333B2"/>
                </a:solidFill>
                <a:latin typeface="Gill Sans MT"/>
                <a:cs typeface="Gill Sans MT"/>
              </a:rPr>
              <a:t>a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30" dirty="0">
                <a:solidFill>
                  <a:srgbClr val="3333B2"/>
                </a:solidFill>
                <a:latin typeface="Gill Sans MT"/>
                <a:cs typeface="Gill Sans MT"/>
              </a:rPr>
              <a:t>służąca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30" dirty="0">
                <a:solidFill>
                  <a:srgbClr val="3333B2"/>
                </a:solidFill>
                <a:latin typeface="Gill Sans MT"/>
                <a:cs typeface="Gill Sans MT"/>
              </a:rPr>
              <a:t>do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10" dirty="0">
                <a:solidFill>
                  <a:srgbClr val="3333B2"/>
                </a:solidFill>
                <a:latin typeface="Gill Sans MT"/>
                <a:cs typeface="Gill Sans MT"/>
              </a:rPr>
              <a:t>liczenia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20" dirty="0">
                <a:solidFill>
                  <a:srgbClr val="3333B2"/>
                </a:solidFill>
                <a:latin typeface="Gill Sans MT"/>
                <a:cs typeface="Gill Sans MT"/>
              </a:rPr>
              <a:t>p</a:t>
            </a:r>
            <a:r>
              <a:rPr sz="1000" spc="-5" dirty="0">
                <a:solidFill>
                  <a:srgbClr val="3333B2"/>
                </a:solidFill>
                <a:latin typeface="Gill Sans MT"/>
                <a:cs typeface="Gill Sans MT"/>
              </a:rPr>
              <a:t>r</a:t>
            </a:r>
            <a:r>
              <a:rPr sz="1000" spc="-35" dirty="0">
                <a:solidFill>
                  <a:srgbClr val="3333B2"/>
                </a:solidFill>
                <a:latin typeface="Gill Sans MT"/>
                <a:cs typeface="Gill Sans MT"/>
              </a:rPr>
              <a:t>a</a:t>
            </a:r>
            <a:r>
              <a:rPr sz="1000" spc="-25" dirty="0">
                <a:solidFill>
                  <a:srgbClr val="3333B2"/>
                </a:solidFill>
                <a:latin typeface="Gill Sans MT"/>
                <a:cs typeface="Gill Sans MT"/>
              </a:rPr>
              <a:t>wdo</a:t>
            </a:r>
            <a:r>
              <a:rPr sz="1000" spc="5" dirty="0">
                <a:solidFill>
                  <a:srgbClr val="3333B2"/>
                </a:solidFill>
                <a:latin typeface="Gill Sans MT"/>
                <a:cs typeface="Gill Sans MT"/>
              </a:rPr>
              <a:t>p</a:t>
            </a:r>
            <a:r>
              <a:rPr sz="1000" spc="-35" dirty="0">
                <a:solidFill>
                  <a:srgbClr val="3333B2"/>
                </a:solidFill>
                <a:latin typeface="Gill Sans MT"/>
                <a:cs typeface="Gill Sans MT"/>
              </a:rPr>
              <a:t>o</a:t>
            </a:r>
            <a:r>
              <a:rPr sz="1000" spc="-5" dirty="0">
                <a:solidFill>
                  <a:srgbClr val="3333B2"/>
                </a:solidFill>
                <a:latin typeface="Gill Sans MT"/>
                <a:cs typeface="Gill Sans MT"/>
              </a:rPr>
              <a:t>dobieńs</a:t>
            </a:r>
            <a:r>
              <a:rPr sz="1000" spc="-35" dirty="0">
                <a:solidFill>
                  <a:srgbClr val="3333B2"/>
                </a:solidFill>
                <a:latin typeface="Gill Sans MT"/>
                <a:cs typeface="Gill Sans MT"/>
              </a:rPr>
              <a:t>t</a:t>
            </a:r>
            <a:r>
              <a:rPr sz="1000" spc="-75" dirty="0">
                <a:solidFill>
                  <a:srgbClr val="3333B2"/>
                </a:solidFill>
                <a:latin typeface="Gill Sans MT"/>
                <a:cs typeface="Gill Sans MT"/>
              </a:rPr>
              <a:t>w</a:t>
            </a:r>
            <a:r>
              <a:rPr sz="1000" spc="45" dirty="0">
                <a:solidFill>
                  <a:srgbClr val="3333B2"/>
                </a:solidFill>
                <a:latin typeface="Gill Sans MT"/>
                <a:cs typeface="Gill Sans MT"/>
              </a:rPr>
              <a:t>a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dirty="0">
                <a:solidFill>
                  <a:srgbClr val="3333B2"/>
                </a:solidFill>
                <a:latin typeface="Gill Sans MT"/>
                <a:cs typeface="Gill Sans MT"/>
              </a:rPr>
              <a:t>s</a:t>
            </a:r>
            <a:r>
              <a:rPr sz="1000" spc="30" dirty="0">
                <a:solidFill>
                  <a:srgbClr val="3333B2"/>
                </a:solidFill>
                <a:latin typeface="Gill Sans MT"/>
                <a:cs typeface="Gill Sans MT"/>
              </a:rPr>
              <a:t>p</a:t>
            </a:r>
            <a:r>
              <a:rPr sz="1000" spc="-10" dirty="0">
                <a:solidFill>
                  <a:srgbClr val="3333B2"/>
                </a:solidFill>
                <a:latin typeface="Gill Sans MT"/>
                <a:cs typeface="Gill Sans MT"/>
              </a:rPr>
              <a:t>ot</a:t>
            </a:r>
            <a:r>
              <a:rPr sz="1000" spc="-40" dirty="0">
                <a:solidFill>
                  <a:srgbClr val="3333B2"/>
                </a:solidFill>
                <a:latin typeface="Gill Sans MT"/>
                <a:cs typeface="Gill Sans MT"/>
              </a:rPr>
              <a:t>k</a:t>
            </a:r>
            <a:r>
              <a:rPr sz="1000" spc="30" dirty="0">
                <a:solidFill>
                  <a:srgbClr val="3333B2"/>
                </a:solidFill>
                <a:latin typeface="Gill Sans MT"/>
                <a:cs typeface="Gill Sans MT"/>
              </a:rPr>
              <a:t>ania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15" dirty="0">
                <a:solidFill>
                  <a:srgbClr val="3333B2"/>
                </a:solidFill>
                <a:latin typeface="Gill Sans MT"/>
                <a:cs typeface="Gill Sans MT"/>
              </a:rPr>
              <a:t>się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10" dirty="0">
                <a:solidFill>
                  <a:srgbClr val="3333B2"/>
                </a:solidFill>
                <a:latin typeface="Gill Sans MT"/>
                <a:cs typeface="Gill Sans MT"/>
              </a:rPr>
              <a:t>cywilizacji </a:t>
            </a:r>
            <a:r>
              <a:rPr sz="1000" spc="-30" dirty="0">
                <a:solidFill>
                  <a:srgbClr val="3333B2"/>
                </a:solidFill>
                <a:latin typeface="Gill Sans MT"/>
                <a:cs typeface="Gill Sans MT"/>
              </a:rPr>
              <a:t>k</a:t>
            </a:r>
            <a:r>
              <a:rPr sz="1000" dirty="0">
                <a:solidFill>
                  <a:srgbClr val="3333B2"/>
                </a:solidFill>
                <a:latin typeface="Gill Sans MT"/>
                <a:cs typeface="Gill Sans MT"/>
              </a:rPr>
              <a:t>osmicznych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294" y="593328"/>
            <a:ext cx="4875530" cy="367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950"/>
              </a:lnSpc>
            </a:pPr>
            <a:r>
              <a:rPr sz="800" spc="-20" dirty="0">
                <a:latin typeface="Arial"/>
                <a:cs typeface="Arial"/>
              </a:rPr>
              <a:t>P</a:t>
            </a:r>
            <a:r>
              <a:rPr sz="800" spc="-25" dirty="0">
                <a:latin typeface="Arial"/>
                <a:cs typeface="Arial"/>
              </a:rPr>
              <a:t>o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le</a:t>
            </a:r>
            <a:r>
              <a:rPr sz="800" spc="-50" dirty="0">
                <a:latin typeface="Arial"/>
                <a:cs typeface="Arial"/>
              </a:rPr>
              <a:t>w</a:t>
            </a:r>
            <a:r>
              <a:rPr sz="800" spc="-15" dirty="0">
                <a:latin typeface="Arial"/>
                <a:cs typeface="Arial"/>
              </a:rPr>
              <a:t>ej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stronie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ap</a:t>
            </a:r>
            <a:r>
              <a:rPr sz="800" spc="15" dirty="0">
                <a:latin typeface="Arial"/>
                <a:cs typeface="Arial"/>
              </a:rPr>
              <a:t>l</a:t>
            </a:r>
            <a:r>
              <a:rPr sz="800" spc="10" dirty="0">
                <a:latin typeface="Arial"/>
                <a:cs typeface="Arial"/>
              </a:rPr>
              <a:t>i</a:t>
            </a:r>
            <a:r>
              <a:rPr sz="800" spc="-5" dirty="0">
                <a:latin typeface="Arial"/>
                <a:cs typeface="Arial"/>
              </a:rPr>
              <a:t>k</a:t>
            </a:r>
            <a:r>
              <a:rPr sz="800" dirty="0">
                <a:latin typeface="Arial"/>
                <a:cs typeface="Arial"/>
              </a:rPr>
              <a:t>acji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mamy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do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wy</a:t>
            </a:r>
            <a:r>
              <a:rPr sz="800" spc="5" dirty="0">
                <a:latin typeface="Arial"/>
                <a:cs typeface="Arial"/>
              </a:rPr>
              <a:t>b</a:t>
            </a:r>
            <a:r>
              <a:rPr sz="800" spc="-50" dirty="0">
                <a:latin typeface="Arial"/>
                <a:cs typeface="Arial"/>
              </a:rPr>
              <a:t>o</a:t>
            </a:r>
            <a:r>
              <a:rPr sz="800" dirty="0">
                <a:latin typeface="Arial"/>
                <a:cs typeface="Arial"/>
              </a:rPr>
              <a:t>ru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75" dirty="0">
                <a:latin typeface="Arial"/>
                <a:cs typeface="Arial"/>
              </a:rPr>
              <a:t>t</a:t>
            </a:r>
            <a:r>
              <a:rPr sz="800" spc="-10" dirty="0">
                <a:latin typeface="Arial"/>
                <a:cs typeface="Arial"/>
              </a:rPr>
              <a:t>rzy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różne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50" dirty="0">
                <a:latin typeface="Arial"/>
                <a:cs typeface="Arial"/>
              </a:rPr>
              <a:t>scen</a:t>
            </a:r>
            <a:r>
              <a:rPr sz="800" spc="-75" dirty="0">
                <a:latin typeface="Arial"/>
                <a:cs typeface="Arial"/>
              </a:rPr>
              <a:t>a</a:t>
            </a:r>
            <a:r>
              <a:rPr sz="800" spc="-25" dirty="0">
                <a:latin typeface="Arial"/>
                <a:cs typeface="Arial"/>
              </a:rPr>
              <a:t>riusze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roz</a:t>
            </a:r>
            <a:r>
              <a:rPr sz="800" spc="-40" dirty="0">
                <a:latin typeface="Arial"/>
                <a:cs typeface="Arial"/>
              </a:rPr>
              <a:t>w</a:t>
            </a:r>
            <a:r>
              <a:rPr sz="800" dirty="0">
                <a:latin typeface="Arial"/>
                <a:cs typeface="Arial"/>
              </a:rPr>
              <a:t>oju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20" dirty="0">
                <a:latin typeface="Arial"/>
                <a:cs typeface="Arial"/>
              </a:rPr>
              <a:t>i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upadku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cywilizacji.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20" dirty="0">
                <a:latin typeface="Arial"/>
                <a:cs typeface="Arial"/>
              </a:rPr>
              <a:t>Kli</a:t>
            </a:r>
            <a:r>
              <a:rPr sz="800" spc="5" dirty="0">
                <a:latin typeface="Arial"/>
                <a:cs typeface="Arial"/>
              </a:rPr>
              <a:t>k</a:t>
            </a:r>
            <a:r>
              <a:rPr sz="800" spc="-15" dirty="0">
                <a:latin typeface="Arial"/>
                <a:cs typeface="Arial"/>
              </a:rPr>
              <a:t>ając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 </a:t>
            </a:r>
            <a:r>
              <a:rPr sz="800" spc="-5" dirty="0">
                <a:latin typeface="Arial"/>
                <a:cs typeface="Arial"/>
              </a:rPr>
              <a:t>o</a:t>
            </a:r>
            <a:r>
              <a:rPr sz="800" spc="-10" dirty="0">
                <a:latin typeface="Arial"/>
                <a:cs typeface="Arial"/>
              </a:rPr>
              <a:t>d</a:t>
            </a:r>
            <a:r>
              <a:rPr sz="800" spc="5" dirty="0">
                <a:latin typeface="Arial"/>
                <a:cs typeface="Arial"/>
              </a:rPr>
              <a:t>p</a:t>
            </a:r>
            <a:r>
              <a:rPr sz="800" spc="-50" dirty="0">
                <a:latin typeface="Arial"/>
                <a:cs typeface="Arial"/>
              </a:rPr>
              <a:t>o</a:t>
            </a:r>
            <a:r>
              <a:rPr sz="800" spc="-20" dirty="0">
                <a:latin typeface="Arial"/>
                <a:cs typeface="Arial"/>
              </a:rPr>
              <a:t>wiednie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hi</a:t>
            </a:r>
            <a:r>
              <a:rPr sz="800" spc="20" dirty="0">
                <a:latin typeface="Arial"/>
                <a:cs typeface="Arial"/>
              </a:rPr>
              <a:t>p</a:t>
            </a:r>
            <a:r>
              <a:rPr sz="800" spc="15" dirty="0">
                <a:latin typeface="Arial"/>
                <a:cs typeface="Arial"/>
              </a:rPr>
              <a:t>er</a:t>
            </a:r>
            <a:r>
              <a:rPr sz="800" spc="-20" dirty="0">
                <a:latin typeface="Arial"/>
                <a:cs typeface="Arial"/>
              </a:rPr>
              <a:t>ł</a:t>
            </a:r>
            <a:r>
              <a:rPr sz="800" spc="-35" dirty="0">
                <a:latin typeface="Arial"/>
                <a:cs typeface="Arial"/>
              </a:rPr>
              <a:t>ącze,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wybieramy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ten,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20" dirty="0">
                <a:latin typeface="Arial"/>
                <a:cs typeface="Arial"/>
              </a:rPr>
              <a:t>kt</a:t>
            </a:r>
            <a:r>
              <a:rPr sz="800" spc="5" dirty="0">
                <a:latin typeface="Arial"/>
                <a:cs typeface="Arial"/>
              </a:rPr>
              <a:t>ó</a:t>
            </a:r>
            <a:r>
              <a:rPr sz="800" dirty="0">
                <a:latin typeface="Arial"/>
                <a:cs typeface="Arial"/>
              </a:rPr>
              <a:t>ry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45" dirty="0">
                <a:latin typeface="Arial"/>
                <a:cs typeface="Arial"/>
              </a:rPr>
              <a:t>nas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interesuje.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35" dirty="0">
                <a:latin typeface="Arial"/>
                <a:cs typeface="Arial"/>
              </a:rPr>
              <a:t>W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p</a:t>
            </a:r>
            <a:r>
              <a:rPr sz="800" spc="-20" dirty="0">
                <a:latin typeface="Arial"/>
                <a:cs typeface="Arial"/>
              </a:rPr>
              <a:t>olach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do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uzu</a:t>
            </a:r>
            <a:r>
              <a:rPr sz="800" dirty="0">
                <a:latin typeface="Arial"/>
                <a:cs typeface="Arial"/>
              </a:rPr>
              <a:t>p</a:t>
            </a:r>
            <a:r>
              <a:rPr sz="800" spc="-10" dirty="0">
                <a:latin typeface="Arial"/>
                <a:cs typeface="Arial"/>
              </a:rPr>
              <a:t>ełnienia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p</a:t>
            </a:r>
            <a:r>
              <a:rPr sz="800" spc="-5" dirty="0">
                <a:latin typeface="Arial"/>
                <a:cs typeface="Arial"/>
              </a:rPr>
              <a:t>o</a:t>
            </a:r>
            <a:r>
              <a:rPr sz="800" spc="-30" dirty="0">
                <a:latin typeface="Arial"/>
                <a:cs typeface="Arial"/>
              </a:rPr>
              <a:t>k</a:t>
            </a:r>
            <a:r>
              <a:rPr sz="800" spc="-20" dirty="0">
                <a:latin typeface="Arial"/>
                <a:cs typeface="Arial"/>
              </a:rPr>
              <a:t>azują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45" dirty="0">
                <a:latin typeface="Arial"/>
                <a:cs typeface="Arial"/>
              </a:rPr>
              <a:t>się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</a:t>
            </a:r>
            <a:r>
              <a:rPr sz="800" spc="-5" dirty="0">
                <a:latin typeface="Arial"/>
                <a:cs typeface="Arial"/>
              </a:rPr>
              <a:t>o</a:t>
            </a:r>
            <a:r>
              <a:rPr sz="800" spc="-50" dirty="0">
                <a:latin typeface="Arial"/>
                <a:cs typeface="Arial"/>
              </a:rPr>
              <a:t>s</a:t>
            </a:r>
            <a:r>
              <a:rPr sz="800" spc="-80" dirty="0">
                <a:latin typeface="Arial"/>
                <a:cs typeface="Arial"/>
              </a:rPr>
              <a:t>o</a:t>
            </a:r>
            <a:r>
              <a:rPr sz="800" spc="-25" dirty="0">
                <a:latin typeface="Arial"/>
                <a:cs typeface="Arial"/>
              </a:rPr>
              <a:t>wo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wygener</a:t>
            </a:r>
            <a:r>
              <a:rPr sz="800" spc="-55" dirty="0">
                <a:latin typeface="Arial"/>
                <a:cs typeface="Arial"/>
              </a:rPr>
              <a:t>o</a:t>
            </a:r>
            <a:r>
              <a:rPr sz="800" spc="-25" dirty="0">
                <a:latin typeface="Arial"/>
                <a:cs typeface="Arial"/>
              </a:rPr>
              <a:t>w</a:t>
            </a:r>
            <a:r>
              <a:rPr sz="800" spc="-40" dirty="0">
                <a:latin typeface="Arial"/>
                <a:cs typeface="Arial"/>
              </a:rPr>
              <a:t>ane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licz</a:t>
            </a:r>
            <a:r>
              <a:rPr sz="800" spc="-35" dirty="0">
                <a:latin typeface="Arial"/>
                <a:cs typeface="Arial"/>
              </a:rPr>
              <a:t>b</a:t>
            </a:r>
            <a:r>
              <a:rPr sz="800" spc="-90" dirty="0">
                <a:latin typeface="Arial"/>
                <a:cs typeface="Arial"/>
              </a:rPr>
              <a:t>y</a:t>
            </a:r>
            <a:r>
              <a:rPr sz="800" spc="10" dirty="0"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70000" y="1058992"/>
            <a:ext cx="3419868" cy="1680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F31C4441-4339-42DE-862E-DDF5A17CD2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65800" cy="324485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94" y="149695"/>
            <a:ext cx="4719320" cy="265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90"/>
              </a:lnSpc>
            </a:pPr>
            <a:r>
              <a:rPr sz="1000" spc="20" dirty="0">
                <a:solidFill>
                  <a:srgbClr val="3333B2"/>
                </a:solidFill>
                <a:latin typeface="Gill Sans MT"/>
                <a:cs typeface="Gill Sans MT"/>
              </a:rPr>
              <a:t>Scen</a:t>
            </a:r>
            <a:r>
              <a:rPr sz="1000" spc="-10" dirty="0">
                <a:solidFill>
                  <a:srgbClr val="3333B2"/>
                </a:solidFill>
                <a:latin typeface="Gill Sans MT"/>
                <a:cs typeface="Gill Sans MT"/>
              </a:rPr>
              <a:t>a</a:t>
            </a:r>
            <a:r>
              <a:rPr sz="1000" spc="-5" dirty="0">
                <a:solidFill>
                  <a:srgbClr val="3333B2"/>
                </a:solidFill>
                <a:latin typeface="Gill Sans MT"/>
                <a:cs typeface="Gill Sans MT"/>
              </a:rPr>
              <a:t>riusz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10" dirty="0">
                <a:solidFill>
                  <a:srgbClr val="3333B2"/>
                </a:solidFill>
                <a:latin typeface="Gill Sans MT"/>
                <a:cs typeface="Gill Sans MT"/>
              </a:rPr>
              <a:t>pierwszy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5" dirty="0">
                <a:solidFill>
                  <a:srgbClr val="3333B2"/>
                </a:solidFill>
                <a:latin typeface="Gill Sans MT"/>
                <a:cs typeface="Gill Sans MT"/>
              </a:rPr>
              <a:t>-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20" dirty="0">
                <a:solidFill>
                  <a:srgbClr val="3333B2"/>
                </a:solidFill>
                <a:latin typeface="Gill Sans MT"/>
                <a:cs typeface="Gill Sans MT"/>
              </a:rPr>
              <a:t>p</a:t>
            </a:r>
            <a:r>
              <a:rPr sz="1000" spc="-5" dirty="0">
                <a:solidFill>
                  <a:srgbClr val="3333B2"/>
                </a:solidFill>
                <a:latin typeface="Gill Sans MT"/>
                <a:cs typeface="Gill Sans MT"/>
              </a:rPr>
              <a:t>r</a:t>
            </a:r>
            <a:r>
              <a:rPr sz="1000" spc="-35" dirty="0">
                <a:solidFill>
                  <a:srgbClr val="3333B2"/>
                </a:solidFill>
                <a:latin typeface="Gill Sans MT"/>
                <a:cs typeface="Gill Sans MT"/>
              </a:rPr>
              <a:t>a</a:t>
            </a:r>
            <a:r>
              <a:rPr sz="1000" spc="-25" dirty="0">
                <a:solidFill>
                  <a:srgbClr val="3333B2"/>
                </a:solidFill>
                <a:latin typeface="Gill Sans MT"/>
                <a:cs typeface="Gill Sans MT"/>
              </a:rPr>
              <a:t>wdo</a:t>
            </a:r>
            <a:r>
              <a:rPr sz="1000" spc="5" dirty="0">
                <a:solidFill>
                  <a:srgbClr val="3333B2"/>
                </a:solidFill>
                <a:latin typeface="Gill Sans MT"/>
                <a:cs typeface="Gill Sans MT"/>
              </a:rPr>
              <a:t>p</a:t>
            </a:r>
            <a:r>
              <a:rPr sz="1000" spc="-35" dirty="0">
                <a:solidFill>
                  <a:srgbClr val="3333B2"/>
                </a:solidFill>
                <a:latin typeface="Gill Sans MT"/>
                <a:cs typeface="Gill Sans MT"/>
              </a:rPr>
              <a:t>o</a:t>
            </a:r>
            <a:r>
              <a:rPr sz="1000" spc="-5" dirty="0">
                <a:solidFill>
                  <a:srgbClr val="3333B2"/>
                </a:solidFill>
                <a:latin typeface="Gill Sans MT"/>
                <a:cs typeface="Gill Sans MT"/>
              </a:rPr>
              <a:t>dobieńs</a:t>
            </a:r>
            <a:r>
              <a:rPr sz="1000" spc="-35" dirty="0">
                <a:solidFill>
                  <a:srgbClr val="3333B2"/>
                </a:solidFill>
                <a:latin typeface="Gill Sans MT"/>
                <a:cs typeface="Gill Sans MT"/>
              </a:rPr>
              <a:t>t</a:t>
            </a:r>
            <a:r>
              <a:rPr sz="1000" spc="-75" dirty="0">
                <a:solidFill>
                  <a:srgbClr val="3333B2"/>
                </a:solidFill>
                <a:latin typeface="Gill Sans MT"/>
                <a:cs typeface="Gill Sans MT"/>
              </a:rPr>
              <a:t>w</a:t>
            </a:r>
            <a:r>
              <a:rPr sz="1000" spc="-60" dirty="0">
                <a:solidFill>
                  <a:srgbClr val="3333B2"/>
                </a:solidFill>
                <a:latin typeface="Gill Sans MT"/>
                <a:cs typeface="Gill Sans MT"/>
              </a:rPr>
              <a:t>o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10" dirty="0">
                <a:solidFill>
                  <a:srgbClr val="3333B2"/>
                </a:solidFill>
                <a:latin typeface="Gill Sans MT"/>
                <a:cs typeface="Gill Sans MT"/>
              </a:rPr>
              <a:t>jedn</a:t>
            </a:r>
            <a:r>
              <a:rPr sz="1000" spc="10" dirty="0">
                <a:solidFill>
                  <a:srgbClr val="3333B2"/>
                </a:solidFill>
                <a:latin typeface="Gill Sans MT"/>
                <a:cs typeface="Gill Sans MT"/>
              </a:rPr>
              <a:t>o</a:t>
            </a:r>
            <a:r>
              <a:rPr sz="1000" spc="-5" dirty="0">
                <a:solidFill>
                  <a:srgbClr val="3333B2"/>
                </a:solidFill>
                <a:latin typeface="Gill Sans MT"/>
                <a:cs typeface="Gill Sans MT"/>
              </a:rPr>
              <a:t>czesnego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10" dirty="0">
                <a:solidFill>
                  <a:srgbClr val="3333B2"/>
                </a:solidFill>
                <a:latin typeface="Gill Sans MT"/>
                <a:cs typeface="Gill Sans MT"/>
              </a:rPr>
              <a:t>istnienia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30" dirty="0">
                <a:solidFill>
                  <a:srgbClr val="3333B2"/>
                </a:solidFill>
                <a:latin typeface="Gill Sans MT"/>
                <a:cs typeface="Gill Sans MT"/>
              </a:rPr>
              <a:t>co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20" dirty="0">
                <a:solidFill>
                  <a:srgbClr val="3333B2"/>
                </a:solidFill>
                <a:latin typeface="Gill Sans MT"/>
                <a:cs typeface="Gill Sans MT"/>
              </a:rPr>
              <a:t>najmniej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20" dirty="0">
                <a:solidFill>
                  <a:srgbClr val="3333B2"/>
                </a:solidFill>
                <a:latin typeface="Gill Sans MT"/>
                <a:cs typeface="Gill Sans MT"/>
              </a:rPr>
              <a:t>d</a:t>
            </a:r>
            <a:r>
              <a:rPr sz="1000" spc="-55" dirty="0">
                <a:solidFill>
                  <a:srgbClr val="3333B2"/>
                </a:solidFill>
                <a:latin typeface="Gill Sans MT"/>
                <a:cs typeface="Gill Sans MT"/>
              </a:rPr>
              <a:t>w</a:t>
            </a:r>
            <a:r>
              <a:rPr sz="1000" spc="-35" dirty="0">
                <a:solidFill>
                  <a:srgbClr val="3333B2"/>
                </a:solidFill>
                <a:latin typeface="Gill Sans MT"/>
                <a:cs typeface="Gill Sans MT"/>
              </a:rPr>
              <a:t>ó</a:t>
            </a:r>
            <a:r>
              <a:rPr sz="1000" dirty="0">
                <a:solidFill>
                  <a:srgbClr val="3333B2"/>
                </a:solidFill>
                <a:latin typeface="Gill Sans MT"/>
                <a:cs typeface="Gill Sans MT"/>
              </a:rPr>
              <a:t>ch </a:t>
            </a:r>
            <a:r>
              <a:rPr sz="1000" spc="10" dirty="0">
                <a:solidFill>
                  <a:srgbClr val="3333B2"/>
                </a:solidFill>
                <a:latin typeface="Gill Sans MT"/>
                <a:cs typeface="Gill Sans MT"/>
              </a:rPr>
              <a:t>cywilizacji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5" dirty="0">
                <a:solidFill>
                  <a:srgbClr val="3333B2"/>
                </a:solidFill>
                <a:latin typeface="Gill Sans MT"/>
                <a:cs typeface="Gill Sans MT"/>
              </a:rPr>
              <a:t>-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75" dirty="0">
                <a:solidFill>
                  <a:srgbClr val="3333B2"/>
                </a:solidFill>
                <a:latin typeface="Gill Sans MT"/>
                <a:cs typeface="Gill Sans MT"/>
              </a:rPr>
              <a:t>w</a:t>
            </a:r>
            <a:r>
              <a:rPr sz="1000" spc="5" dirty="0">
                <a:solidFill>
                  <a:srgbClr val="3333B2"/>
                </a:solidFill>
                <a:latin typeface="Gill Sans MT"/>
                <a:cs typeface="Gill Sans MT"/>
              </a:rPr>
              <a:t>ersja,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45" dirty="0">
                <a:solidFill>
                  <a:srgbClr val="3333B2"/>
                </a:solidFill>
                <a:latin typeface="Gill Sans MT"/>
                <a:cs typeface="Gill Sans MT"/>
              </a:rPr>
              <a:t>w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10" dirty="0">
                <a:solidFill>
                  <a:srgbClr val="3333B2"/>
                </a:solidFill>
                <a:latin typeface="Gill Sans MT"/>
                <a:cs typeface="Gill Sans MT"/>
              </a:rPr>
              <a:t>kt</a:t>
            </a:r>
            <a:r>
              <a:rPr sz="1000" spc="-45" dirty="0">
                <a:solidFill>
                  <a:srgbClr val="3333B2"/>
                </a:solidFill>
                <a:latin typeface="Gill Sans MT"/>
                <a:cs typeface="Gill Sans MT"/>
              </a:rPr>
              <a:t>ó</a:t>
            </a:r>
            <a:r>
              <a:rPr sz="1000" spc="-20" dirty="0">
                <a:solidFill>
                  <a:srgbClr val="3333B2"/>
                </a:solidFill>
                <a:latin typeface="Gill Sans MT"/>
                <a:cs typeface="Gill Sans MT"/>
              </a:rPr>
              <a:t>rej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dirty="0">
                <a:solidFill>
                  <a:srgbClr val="3333B2"/>
                </a:solidFill>
                <a:latin typeface="Gill Sans MT"/>
                <a:cs typeface="Gill Sans MT"/>
              </a:rPr>
              <a:t>wszystkie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5" dirty="0">
                <a:solidFill>
                  <a:srgbClr val="3333B2"/>
                </a:solidFill>
                <a:latin typeface="Gill Sans MT"/>
                <a:cs typeface="Gill Sans MT"/>
              </a:rPr>
              <a:t>cywilizacje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30" dirty="0">
                <a:solidFill>
                  <a:srgbClr val="3333B2"/>
                </a:solidFill>
                <a:latin typeface="Gill Sans MT"/>
                <a:cs typeface="Gill Sans MT"/>
              </a:rPr>
              <a:t>k</a:t>
            </a:r>
            <a:r>
              <a:rPr sz="1000" spc="-20" dirty="0">
                <a:solidFill>
                  <a:srgbClr val="3333B2"/>
                </a:solidFill>
                <a:latin typeface="Gill Sans MT"/>
                <a:cs typeface="Gill Sans MT"/>
              </a:rPr>
              <a:t>osm</a:t>
            </a:r>
            <a:r>
              <a:rPr sz="1000" spc="15" dirty="0">
                <a:solidFill>
                  <a:srgbClr val="3333B2"/>
                </a:solidFill>
                <a:latin typeface="Gill Sans MT"/>
                <a:cs typeface="Gill Sans MT"/>
              </a:rPr>
              <a:t>i</a:t>
            </a:r>
            <a:r>
              <a:rPr sz="1000" dirty="0">
                <a:solidFill>
                  <a:srgbClr val="3333B2"/>
                </a:solidFill>
                <a:latin typeface="Gill Sans MT"/>
                <a:cs typeface="Gill Sans MT"/>
              </a:rPr>
              <a:t>c</a:t>
            </a:r>
            <a:r>
              <a:rPr sz="1000" spc="-5" dirty="0">
                <a:solidFill>
                  <a:srgbClr val="3333B2"/>
                </a:solidFill>
                <a:latin typeface="Gill Sans MT"/>
                <a:cs typeface="Gill Sans MT"/>
              </a:rPr>
              <a:t>zne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10" dirty="0">
                <a:solidFill>
                  <a:srgbClr val="3333B2"/>
                </a:solidFill>
                <a:latin typeface="Gill Sans MT"/>
                <a:cs typeface="Gill Sans MT"/>
              </a:rPr>
              <a:t>istnieją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20" dirty="0">
                <a:solidFill>
                  <a:srgbClr val="3333B2"/>
                </a:solidFill>
                <a:latin typeface="Gill Sans MT"/>
                <a:cs typeface="Gill Sans MT"/>
              </a:rPr>
              <a:t>przez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dirty="0">
                <a:solidFill>
                  <a:srgbClr val="3333B2"/>
                </a:solidFill>
                <a:latin typeface="Gill Sans MT"/>
                <a:cs typeface="Gill Sans MT"/>
              </a:rPr>
              <a:t>ten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20" dirty="0">
                <a:solidFill>
                  <a:srgbClr val="3333B2"/>
                </a:solidFill>
                <a:latin typeface="Gill Sans MT"/>
                <a:cs typeface="Gill Sans MT"/>
              </a:rPr>
              <a:t>sam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35" dirty="0">
                <a:solidFill>
                  <a:srgbClr val="3333B2"/>
                </a:solidFill>
                <a:latin typeface="Gill Sans MT"/>
                <a:cs typeface="Gill Sans MT"/>
              </a:rPr>
              <a:t>okres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294" y="504809"/>
            <a:ext cx="4970145" cy="462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Alg</a:t>
            </a:r>
            <a:r>
              <a:rPr sz="800" spc="-25" dirty="0">
                <a:latin typeface="Arial"/>
                <a:cs typeface="Arial"/>
              </a:rPr>
              <a:t>o</a:t>
            </a:r>
            <a:r>
              <a:rPr sz="800" spc="20" dirty="0">
                <a:latin typeface="Arial"/>
                <a:cs typeface="Arial"/>
              </a:rPr>
              <a:t>rytm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o</a:t>
            </a:r>
            <a:r>
              <a:rPr sz="800" spc="-10" dirty="0">
                <a:latin typeface="Arial"/>
                <a:cs typeface="Arial"/>
              </a:rPr>
              <a:t>b</a:t>
            </a:r>
            <a:r>
              <a:rPr sz="800" spc="15" dirty="0">
                <a:latin typeface="Arial"/>
                <a:cs typeface="Arial"/>
              </a:rPr>
              <a:t>l</a:t>
            </a:r>
            <a:r>
              <a:rPr sz="800" spc="-20" dirty="0">
                <a:latin typeface="Arial"/>
                <a:cs typeface="Arial"/>
              </a:rPr>
              <a:t>icza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p</a:t>
            </a:r>
            <a:r>
              <a:rPr sz="800" spc="-10" dirty="0">
                <a:latin typeface="Arial"/>
                <a:cs typeface="Arial"/>
              </a:rPr>
              <a:t>r</a:t>
            </a:r>
            <a:r>
              <a:rPr sz="800" spc="-40" dirty="0">
                <a:latin typeface="Arial"/>
                <a:cs typeface="Arial"/>
              </a:rPr>
              <a:t>a</a:t>
            </a:r>
            <a:r>
              <a:rPr sz="800" spc="-10" dirty="0">
                <a:latin typeface="Arial"/>
                <a:cs typeface="Arial"/>
              </a:rPr>
              <a:t>wdo</a:t>
            </a:r>
            <a:r>
              <a:rPr sz="800" spc="5" dirty="0">
                <a:latin typeface="Arial"/>
                <a:cs typeface="Arial"/>
              </a:rPr>
              <a:t>p</a:t>
            </a:r>
            <a:r>
              <a:rPr sz="800" spc="-5" dirty="0">
                <a:latin typeface="Arial"/>
                <a:cs typeface="Arial"/>
              </a:rPr>
              <a:t>o</a:t>
            </a:r>
            <a:r>
              <a:rPr sz="800" spc="-15" dirty="0">
                <a:latin typeface="Arial"/>
                <a:cs typeface="Arial"/>
              </a:rPr>
              <a:t>dobieńs</a:t>
            </a:r>
            <a:r>
              <a:rPr sz="800" spc="-35" dirty="0">
                <a:latin typeface="Arial"/>
                <a:cs typeface="Arial"/>
              </a:rPr>
              <a:t>t</a:t>
            </a:r>
            <a:r>
              <a:rPr sz="800" spc="-25" dirty="0">
                <a:latin typeface="Arial"/>
                <a:cs typeface="Arial"/>
              </a:rPr>
              <a:t>wo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ws</a:t>
            </a:r>
            <a:r>
              <a:rPr sz="800" spc="-10" dirty="0">
                <a:latin typeface="Arial"/>
                <a:cs typeface="Arial"/>
              </a:rPr>
              <a:t>p</a:t>
            </a:r>
            <a:r>
              <a:rPr sz="800" dirty="0">
                <a:latin typeface="Arial"/>
                <a:cs typeface="Arial"/>
              </a:rPr>
              <a:t>ółistnienia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p</a:t>
            </a:r>
            <a:r>
              <a:rPr sz="800" spc="-5" dirty="0">
                <a:latin typeface="Arial"/>
                <a:cs typeface="Arial"/>
              </a:rPr>
              <a:t>rzynajmniej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d</a:t>
            </a:r>
            <a:r>
              <a:rPr sz="800" spc="-35" dirty="0">
                <a:latin typeface="Arial"/>
                <a:cs typeface="Arial"/>
              </a:rPr>
              <a:t>w</a:t>
            </a:r>
            <a:r>
              <a:rPr sz="800" spc="-5" dirty="0">
                <a:latin typeface="Arial"/>
                <a:cs typeface="Arial"/>
              </a:rPr>
              <a:t>ó</a:t>
            </a:r>
            <a:r>
              <a:rPr sz="800" spc="-20" dirty="0">
                <a:latin typeface="Arial"/>
                <a:cs typeface="Arial"/>
              </a:rPr>
              <a:t>ch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cywilizacji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w</a:t>
            </a:r>
            <a:r>
              <a:rPr sz="800" spc="-75" dirty="0">
                <a:latin typeface="Arial"/>
                <a:cs typeface="Arial"/>
              </a:rPr>
              <a:t>e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Wszechświecie.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Ja</a:t>
            </a:r>
            <a:r>
              <a:rPr sz="800" spc="-40" dirty="0">
                <a:latin typeface="Arial"/>
                <a:cs typeface="Arial"/>
              </a:rPr>
              <a:t>k</a:t>
            </a:r>
            <a:r>
              <a:rPr sz="800" spc="-25" dirty="0">
                <a:latin typeface="Arial"/>
                <a:cs typeface="Arial"/>
              </a:rPr>
              <a:t>o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ct val="93400"/>
              </a:lnSpc>
              <a:spcBef>
                <a:spcPts val="150"/>
              </a:spcBef>
            </a:pPr>
            <a:r>
              <a:rPr sz="1200" spc="-52" baseline="6944" dirty="0">
                <a:latin typeface="Arial"/>
                <a:cs typeface="Arial"/>
              </a:rPr>
              <a:t>dane</a:t>
            </a:r>
            <a:r>
              <a:rPr sz="1200" spc="82" baseline="6944" dirty="0">
                <a:latin typeface="Arial"/>
                <a:cs typeface="Arial"/>
              </a:rPr>
              <a:t> </a:t>
            </a:r>
            <a:r>
              <a:rPr sz="1200" spc="-37" baseline="6944" dirty="0">
                <a:latin typeface="Arial"/>
                <a:cs typeface="Arial"/>
              </a:rPr>
              <a:t>w</a:t>
            </a:r>
            <a:r>
              <a:rPr sz="1200" spc="-30" baseline="6944" dirty="0">
                <a:latin typeface="Arial"/>
                <a:cs typeface="Arial"/>
              </a:rPr>
              <a:t>ejści</a:t>
            </a:r>
            <a:r>
              <a:rPr sz="1200" spc="-82" baseline="6944" dirty="0">
                <a:latin typeface="Arial"/>
                <a:cs typeface="Arial"/>
              </a:rPr>
              <a:t>o</a:t>
            </a:r>
            <a:r>
              <a:rPr sz="1200" spc="-37" baseline="6944" dirty="0">
                <a:latin typeface="Arial"/>
                <a:cs typeface="Arial"/>
              </a:rPr>
              <a:t>w</a:t>
            </a:r>
            <a:r>
              <a:rPr sz="1200" spc="-112" baseline="6944" dirty="0">
                <a:latin typeface="Arial"/>
                <a:cs typeface="Arial"/>
              </a:rPr>
              <a:t>e</a:t>
            </a:r>
            <a:r>
              <a:rPr sz="1200" spc="89" baseline="6944" dirty="0">
                <a:latin typeface="Arial"/>
                <a:cs typeface="Arial"/>
              </a:rPr>
              <a:t> </a:t>
            </a:r>
            <a:r>
              <a:rPr sz="1200" spc="-15" baseline="6944" dirty="0">
                <a:latin typeface="Arial"/>
                <a:cs typeface="Arial"/>
              </a:rPr>
              <a:t>w</a:t>
            </a:r>
            <a:r>
              <a:rPr sz="1200" spc="-44" baseline="6944" dirty="0">
                <a:latin typeface="Arial"/>
                <a:cs typeface="Arial"/>
              </a:rPr>
              <a:t>p</a:t>
            </a:r>
            <a:r>
              <a:rPr sz="1200" baseline="6944" dirty="0">
                <a:latin typeface="Arial"/>
                <a:cs typeface="Arial"/>
              </a:rPr>
              <a:t>r</a:t>
            </a:r>
            <a:r>
              <a:rPr sz="1200" spc="-37" baseline="6944" dirty="0">
                <a:latin typeface="Arial"/>
                <a:cs typeface="Arial"/>
              </a:rPr>
              <a:t>owadzamy</a:t>
            </a:r>
            <a:r>
              <a:rPr sz="1200" spc="89" baseline="6944" dirty="0">
                <a:latin typeface="Arial"/>
                <a:cs typeface="Arial"/>
              </a:rPr>
              <a:t> </a:t>
            </a:r>
            <a:r>
              <a:rPr sz="1200" spc="-30" baseline="6944" dirty="0">
                <a:latin typeface="Arial"/>
                <a:cs typeface="Arial"/>
              </a:rPr>
              <a:t>następujące</a:t>
            </a:r>
            <a:r>
              <a:rPr sz="1200" spc="82" baseline="6944" dirty="0">
                <a:latin typeface="Arial"/>
                <a:cs typeface="Arial"/>
              </a:rPr>
              <a:t> </a:t>
            </a:r>
            <a:r>
              <a:rPr sz="1200" spc="7" baseline="6944" dirty="0">
                <a:latin typeface="Arial"/>
                <a:cs typeface="Arial"/>
              </a:rPr>
              <a:t>inf</a:t>
            </a:r>
            <a:r>
              <a:rPr sz="1200" spc="-30" baseline="6944" dirty="0">
                <a:latin typeface="Arial"/>
                <a:cs typeface="Arial"/>
              </a:rPr>
              <a:t>o</a:t>
            </a:r>
            <a:r>
              <a:rPr sz="1200" spc="-15" baseline="6944" dirty="0">
                <a:latin typeface="Arial"/>
                <a:cs typeface="Arial"/>
              </a:rPr>
              <a:t>rmacje:</a:t>
            </a:r>
            <a:r>
              <a:rPr sz="1200" spc="82" baseline="6944" dirty="0">
                <a:latin typeface="Arial"/>
                <a:cs typeface="Arial"/>
              </a:rPr>
              <a:t> </a:t>
            </a:r>
            <a:r>
              <a:rPr sz="1200" i="1" spc="127" baseline="6944" dirty="0">
                <a:latin typeface="Arial"/>
                <a:cs typeface="Arial"/>
              </a:rPr>
              <a:t>T</a:t>
            </a:r>
            <a:r>
              <a:rPr sz="600" i="1" spc="35" dirty="0">
                <a:latin typeface="Arial"/>
                <a:cs typeface="Arial"/>
              </a:rPr>
              <a:t>tot</a:t>
            </a:r>
            <a:r>
              <a:rPr sz="600" i="1" dirty="0">
                <a:latin typeface="Arial"/>
                <a:cs typeface="Arial"/>
              </a:rPr>
              <a:t> </a:t>
            </a:r>
            <a:r>
              <a:rPr sz="600" i="1" spc="40" dirty="0">
                <a:latin typeface="Arial"/>
                <a:cs typeface="Arial"/>
              </a:rPr>
              <a:t> </a:t>
            </a:r>
            <a:r>
              <a:rPr sz="1200" spc="15" baseline="6944" dirty="0">
                <a:latin typeface="Arial"/>
                <a:cs typeface="Arial"/>
              </a:rPr>
              <a:t>-</a:t>
            </a:r>
            <a:r>
              <a:rPr sz="1200" spc="89" baseline="6944" dirty="0">
                <a:latin typeface="Arial"/>
                <a:cs typeface="Arial"/>
              </a:rPr>
              <a:t> </a:t>
            </a:r>
            <a:r>
              <a:rPr sz="1200" spc="-52" baseline="6944" dirty="0">
                <a:latin typeface="Arial"/>
                <a:cs typeface="Arial"/>
              </a:rPr>
              <a:t>czas,</a:t>
            </a:r>
            <a:r>
              <a:rPr sz="1200" spc="89" baseline="6944" dirty="0">
                <a:latin typeface="Arial"/>
                <a:cs typeface="Arial"/>
              </a:rPr>
              <a:t> </a:t>
            </a:r>
            <a:r>
              <a:rPr sz="1200" spc="-22" baseline="6944" dirty="0">
                <a:latin typeface="Arial"/>
                <a:cs typeface="Arial"/>
              </a:rPr>
              <a:t>kiedy</a:t>
            </a:r>
            <a:r>
              <a:rPr sz="1200" spc="89" baseline="6944" dirty="0">
                <a:latin typeface="Arial"/>
                <a:cs typeface="Arial"/>
              </a:rPr>
              <a:t> </a:t>
            </a:r>
            <a:r>
              <a:rPr sz="1200" spc="-22" baseline="6944" dirty="0">
                <a:latin typeface="Arial"/>
                <a:cs typeface="Arial"/>
              </a:rPr>
              <a:t>cywilizacje</a:t>
            </a:r>
            <a:r>
              <a:rPr sz="1200" spc="89" baseline="6944" dirty="0">
                <a:latin typeface="Arial"/>
                <a:cs typeface="Arial"/>
              </a:rPr>
              <a:t> </a:t>
            </a:r>
            <a:r>
              <a:rPr sz="1200" spc="-30" baseline="6944" dirty="0">
                <a:latin typeface="Arial"/>
                <a:cs typeface="Arial"/>
              </a:rPr>
              <a:t>zaczęły</a:t>
            </a:r>
            <a:r>
              <a:rPr sz="1200" spc="82" baseline="6944" dirty="0">
                <a:latin typeface="Arial"/>
                <a:cs typeface="Arial"/>
              </a:rPr>
              <a:t> </a:t>
            </a:r>
            <a:r>
              <a:rPr sz="1200" spc="7" baseline="6944" dirty="0">
                <a:latin typeface="Arial"/>
                <a:cs typeface="Arial"/>
              </a:rPr>
              <a:t>p</a:t>
            </a:r>
            <a:r>
              <a:rPr sz="1200" spc="-75" baseline="6944" dirty="0">
                <a:latin typeface="Arial"/>
                <a:cs typeface="Arial"/>
              </a:rPr>
              <a:t>o</a:t>
            </a:r>
            <a:r>
              <a:rPr sz="1200" spc="-15" baseline="6944" dirty="0">
                <a:latin typeface="Arial"/>
                <a:cs typeface="Arial"/>
              </a:rPr>
              <a:t>wst</a:t>
            </a:r>
            <a:r>
              <a:rPr sz="1200" spc="-52" baseline="6944" dirty="0">
                <a:latin typeface="Arial"/>
                <a:cs typeface="Arial"/>
              </a:rPr>
              <a:t>a</a:t>
            </a:r>
            <a:r>
              <a:rPr sz="1200" spc="-37" baseline="6944" dirty="0">
                <a:latin typeface="Arial"/>
                <a:cs typeface="Arial"/>
              </a:rPr>
              <a:t>w</a:t>
            </a:r>
            <a:r>
              <a:rPr sz="1200" spc="-30" baseline="6944" dirty="0">
                <a:latin typeface="Arial"/>
                <a:cs typeface="Arial"/>
              </a:rPr>
              <a:t>ać,</a:t>
            </a:r>
            <a:r>
              <a:rPr sz="1200" spc="89" baseline="6944" dirty="0">
                <a:latin typeface="Arial"/>
                <a:cs typeface="Arial"/>
              </a:rPr>
              <a:t> </a:t>
            </a:r>
            <a:r>
              <a:rPr sz="1200" i="1" spc="127" baseline="6944" dirty="0">
                <a:latin typeface="Arial"/>
                <a:cs typeface="Arial"/>
              </a:rPr>
              <a:t>T</a:t>
            </a:r>
            <a:r>
              <a:rPr sz="600" i="1" dirty="0">
                <a:latin typeface="Arial"/>
                <a:cs typeface="Arial"/>
              </a:rPr>
              <a:t>ext </a:t>
            </a:r>
            <a:r>
              <a:rPr sz="600" i="1" spc="40" dirty="0">
                <a:latin typeface="Arial"/>
                <a:cs typeface="Arial"/>
              </a:rPr>
              <a:t> </a:t>
            </a:r>
            <a:r>
              <a:rPr sz="1200" spc="15" baseline="6944" dirty="0">
                <a:latin typeface="Arial"/>
                <a:cs typeface="Arial"/>
              </a:rPr>
              <a:t>- </a:t>
            </a:r>
            <a:r>
              <a:rPr sz="800" spc="-50" dirty="0">
                <a:latin typeface="Arial"/>
                <a:cs typeface="Arial"/>
              </a:rPr>
              <a:t>czas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p</a:t>
            </a:r>
            <a:r>
              <a:rPr sz="800" spc="-25" dirty="0">
                <a:latin typeface="Arial"/>
                <a:cs typeface="Arial"/>
              </a:rPr>
              <a:t>o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20" dirty="0">
                <a:latin typeface="Arial"/>
                <a:cs typeface="Arial"/>
              </a:rPr>
              <a:t>kt</a:t>
            </a:r>
            <a:r>
              <a:rPr sz="800" spc="5" dirty="0">
                <a:latin typeface="Arial"/>
                <a:cs typeface="Arial"/>
              </a:rPr>
              <a:t>ó</a:t>
            </a:r>
            <a:r>
              <a:rPr sz="800" dirty="0">
                <a:latin typeface="Arial"/>
                <a:cs typeface="Arial"/>
              </a:rPr>
              <a:t>rym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cywilizacja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p</a:t>
            </a:r>
            <a:r>
              <a:rPr sz="800" spc="-20" dirty="0">
                <a:latin typeface="Arial"/>
                <a:cs typeface="Arial"/>
              </a:rPr>
              <a:t>rzestaje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istnieć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10" dirty="0">
                <a:latin typeface="Arial"/>
                <a:cs typeface="Arial"/>
              </a:rPr>
              <a:t>,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i="1" spc="-10" dirty="0">
                <a:latin typeface="Arial"/>
                <a:cs typeface="Arial"/>
              </a:rPr>
              <a:t>n</a:t>
            </a:r>
            <a:r>
              <a:rPr sz="900" i="1" spc="-7" baseline="-13888" dirty="0">
                <a:latin typeface="Arial"/>
                <a:cs typeface="Arial"/>
              </a:rPr>
              <a:t>civ</a:t>
            </a:r>
            <a:r>
              <a:rPr sz="900" i="1" baseline="-13888" dirty="0">
                <a:latin typeface="Arial"/>
                <a:cs typeface="Arial"/>
              </a:rPr>
              <a:t> </a:t>
            </a:r>
            <a:r>
              <a:rPr sz="900" i="1" spc="89" baseline="-13888" dirty="0">
                <a:latin typeface="Arial"/>
                <a:cs typeface="Arial"/>
              </a:rPr>
              <a:t> </a:t>
            </a:r>
            <a:r>
              <a:rPr sz="800" spc="10" dirty="0">
                <a:latin typeface="Arial"/>
                <a:cs typeface="Arial"/>
              </a:rPr>
              <a:t>-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liczba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cywilizacji,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20" dirty="0">
                <a:latin typeface="Arial"/>
                <a:cs typeface="Arial"/>
              </a:rPr>
              <a:t>kt</a:t>
            </a:r>
            <a:r>
              <a:rPr sz="800" spc="5" dirty="0">
                <a:latin typeface="Arial"/>
                <a:cs typeface="Arial"/>
              </a:rPr>
              <a:t>ó</a:t>
            </a:r>
            <a:r>
              <a:rPr sz="800" spc="-25" dirty="0">
                <a:latin typeface="Arial"/>
                <a:cs typeface="Arial"/>
              </a:rPr>
              <a:t>re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p</a:t>
            </a:r>
            <a:r>
              <a:rPr sz="800" spc="-50" dirty="0">
                <a:latin typeface="Arial"/>
                <a:cs typeface="Arial"/>
              </a:rPr>
              <a:t>o</a:t>
            </a:r>
            <a:r>
              <a:rPr sz="800" spc="5" dirty="0">
                <a:latin typeface="Arial"/>
                <a:cs typeface="Arial"/>
              </a:rPr>
              <a:t>wstały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15" dirty="0">
                <a:latin typeface="Arial"/>
                <a:cs typeface="Arial"/>
              </a:rPr>
              <a:t>tra</a:t>
            </a:r>
            <a:r>
              <a:rPr sz="800" spc="-5" dirty="0">
                <a:latin typeface="Arial"/>
                <a:cs typeface="Arial"/>
              </a:rPr>
              <a:t>k</a:t>
            </a:r>
            <a:r>
              <a:rPr sz="800" spc="-25" dirty="0">
                <a:latin typeface="Arial"/>
                <a:cs typeface="Arial"/>
              </a:rPr>
              <a:t>cie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istnienia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wszechświata.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25" dirty="0">
                <a:latin typeface="Arial"/>
                <a:cs typeface="Arial"/>
              </a:rPr>
              <a:t>Zak</a:t>
            </a:r>
            <a:r>
              <a:rPr sz="800" spc="-15" dirty="0">
                <a:latin typeface="Arial"/>
                <a:cs typeface="Arial"/>
              </a:rPr>
              <a:t>ł</a:t>
            </a:r>
            <a:r>
              <a:rPr sz="800" spc="-20" dirty="0">
                <a:latin typeface="Arial"/>
                <a:cs typeface="Arial"/>
              </a:rPr>
              <a:t>adam</a:t>
            </a:r>
            <a:r>
              <a:rPr sz="800" spc="-90" dirty="0">
                <a:latin typeface="Arial"/>
                <a:cs typeface="Arial"/>
              </a:rPr>
              <a:t>y</a:t>
            </a:r>
            <a:r>
              <a:rPr sz="800" spc="10" dirty="0">
                <a:latin typeface="Arial"/>
                <a:cs typeface="Arial"/>
              </a:rPr>
              <a:t>,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55" dirty="0">
                <a:latin typeface="Arial"/>
                <a:cs typeface="Arial"/>
              </a:rPr>
              <a:t>że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cywilizacje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mogą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n</a:t>
            </a:r>
            <a:r>
              <a:rPr sz="800" spc="-55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r</a:t>
            </a:r>
            <a:r>
              <a:rPr sz="800" spc="20" dirty="0">
                <a:latin typeface="Arial"/>
                <a:cs typeface="Arial"/>
              </a:rPr>
              <a:t>o</a:t>
            </a:r>
            <a:r>
              <a:rPr sz="800" spc="-15" dirty="0">
                <a:latin typeface="Arial"/>
                <a:cs typeface="Arial"/>
              </a:rPr>
              <a:t>dzić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45" dirty="0">
                <a:latin typeface="Arial"/>
                <a:cs typeface="Arial"/>
              </a:rPr>
              <a:t>się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p</a:t>
            </a:r>
            <a:r>
              <a:rPr sz="800" spc="-15" dirty="0">
                <a:latin typeface="Arial"/>
                <a:cs typeface="Arial"/>
              </a:rPr>
              <a:t>rzypad</a:t>
            </a:r>
            <a:r>
              <a:rPr sz="800" spc="-40" dirty="0">
                <a:latin typeface="Arial"/>
                <a:cs typeface="Arial"/>
              </a:rPr>
              <a:t>k</a:t>
            </a:r>
            <a:r>
              <a:rPr sz="800" spc="-50" dirty="0">
                <a:latin typeface="Arial"/>
                <a:cs typeface="Arial"/>
              </a:rPr>
              <a:t>o</a:t>
            </a:r>
            <a:r>
              <a:rPr sz="800" spc="-15" dirty="0">
                <a:latin typeface="Arial"/>
                <a:cs typeface="Arial"/>
              </a:rPr>
              <a:t>wych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momentach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czasu.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70000" y="1077987"/>
            <a:ext cx="3419612" cy="16777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59988" cy="3239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94" y="149695"/>
            <a:ext cx="4578350" cy="265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90"/>
              </a:lnSpc>
            </a:pPr>
            <a:r>
              <a:rPr sz="1000" spc="20" dirty="0">
                <a:solidFill>
                  <a:srgbClr val="3333B2"/>
                </a:solidFill>
                <a:latin typeface="Gill Sans MT"/>
                <a:cs typeface="Gill Sans MT"/>
              </a:rPr>
              <a:t>Scen</a:t>
            </a:r>
            <a:r>
              <a:rPr sz="1000" spc="-10" dirty="0">
                <a:solidFill>
                  <a:srgbClr val="3333B2"/>
                </a:solidFill>
                <a:latin typeface="Gill Sans MT"/>
                <a:cs typeface="Gill Sans MT"/>
              </a:rPr>
              <a:t>a</a:t>
            </a:r>
            <a:r>
              <a:rPr sz="1000" spc="-5" dirty="0">
                <a:solidFill>
                  <a:srgbClr val="3333B2"/>
                </a:solidFill>
                <a:latin typeface="Gill Sans MT"/>
                <a:cs typeface="Gill Sans MT"/>
              </a:rPr>
              <a:t>riusz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10" dirty="0">
                <a:solidFill>
                  <a:srgbClr val="3333B2"/>
                </a:solidFill>
                <a:latin typeface="Gill Sans MT"/>
                <a:cs typeface="Gill Sans MT"/>
              </a:rPr>
              <a:t>pierwszy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5" dirty="0">
                <a:solidFill>
                  <a:srgbClr val="3333B2"/>
                </a:solidFill>
                <a:latin typeface="Gill Sans MT"/>
                <a:cs typeface="Gill Sans MT"/>
              </a:rPr>
              <a:t>-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20" dirty="0">
                <a:solidFill>
                  <a:srgbClr val="3333B2"/>
                </a:solidFill>
                <a:latin typeface="Gill Sans MT"/>
                <a:cs typeface="Gill Sans MT"/>
              </a:rPr>
              <a:t>p</a:t>
            </a:r>
            <a:r>
              <a:rPr sz="1000" spc="-5" dirty="0">
                <a:solidFill>
                  <a:srgbClr val="3333B2"/>
                </a:solidFill>
                <a:latin typeface="Gill Sans MT"/>
                <a:cs typeface="Gill Sans MT"/>
              </a:rPr>
              <a:t>r</a:t>
            </a:r>
            <a:r>
              <a:rPr sz="1000" spc="-35" dirty="0">
                <a:solidFill>
                  <a:srgbClr val="3333B2"/>
                </a:solidFill>
                <a:latin typeface="Gill Sans MT"/>
                <a:cs typeface="Gill Sans MT"/>
              </a:rPr>
              <a:t>a</a:t>
            </a:r>
            <a:r>
              <a:rPr sz="1000" spc="-25" dirty="0">
                <a:solidFill>
                  <a:srgbClr val="3333B2"/>
                </a:solidFill>
                <a:latin typeface="Gill Sans MT"/>
                <a:cs typeface="Gill Sans MT"/>
              </a:rPr>
              <a:t>wdo</a:t>
            </a:r>
            <a:r>
              <a:rPr sz="1000" spc="5" dirty="0">
                <a:solidFill>
                  <a:srgbClr val="3333B2"/>
                </a:solidFill>
                <a:latin typeface="Gill Sans MT"/>
                <a:cs typeface="Gill Sans MT"/>
              </a:rPr>
              <a:t>p</a:t>
            </a:r>
            <a:r>
              <a:rPr sz="1000" spc="-35" dirty="0">
                <a:solidFill>
                  <a:srgbClr val="3333B2"/>
                </a:solidFill>
                <a:latin typeface="Gill Sans MT"/>
                <a:cs typeface="Gill Sans MT"/>
              </a:rPr>
              <a:t>o</a:t>
            </a:r>
            <a:r>
              <a:rPr sz="1000" spc="-5" dirty="0">
                <a:solidFill>
                  <a:srgbClr val="3333B2"/>
                </a:solidFill>
                <a:latin typeface="Gill Sans MT"/>
                <a:cs typeface="Gill Sans MT"/>
              </a:rPr>
              <a:t>dobieńs</a:t>
            </a:r>
            <a:r>
              <a:rPr sz="1000" spc="-35" dirty="0">
                <a:solidFill>
                  <a:srgbClr val="3333B2"/>
                </a:solidFill>
                <a:latin typeface="Gill Sans MT"/>
                <a:cs typeface="Gill Sans MT"/>
              </a:rPr>
              <a:t>t</a:t>
            </a:r>
            <a:r>
              <a:rPr sz="1000" spc="-75" dirty="0">
                <a:solidFill>
                  <a:srgbClr val="3333B2"/>
                </a:solidFill>
                <a:latin typeface="Gill Sans MT"/>
                <a:cs typeface="Gill Sans MT"/>
              </a:rPr>
              <a:t>w</a:t>
            </a:r>
            <a:r>
              <a:rPr sz="1000" spc="-60" dirty="0">
                <a:solidFill>
                  <a:srgbClr val="3333B2"/>
                </a:solidFill>
                <a:latin typeface="Gill Sans MT"/>
                <a:cs typeface="Gill Sans MT"/>
              </a:rPr>
              <a:t>o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10" dirty="0">
                <a:solidFill>
                  <a:srgbClr val="3333B2"/>
                </a:solidFill>
                <a:latin typeface="Gill Sans MT"/>
                <a:cs typeface="Gill Sans MT"/>
              </a:rPr>
              <a:t>jedn</a:t>
            </a:r>
            <a:r>
              <a:rPr sz="1000" spc="10" dirty="0">
                <a:solidFill>
                  <a:srgbClr val="3333B2"/>
                </a:solidFill>
                <a:latin typeface="Gill Sans MT"/>
                <a:cs typeface="Gill Sans MT"/>
              </a:rPr>
              <a:t>o</a:t>
            </a:r>
            <a:r>
              <a:rPr sz="1000" spc="-5" dirty="0">
                <a:solidFill>
                  <a:srgbClr val="3333B2"/>
                </a:solidFill>
                <a:latin typeface="Gill Sans MT"/>
                <a:cs typeface="Gill Sans MT"/>
              </a:rPr>
              <a:t>czesnego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10" dirty="0">
                <a:solidFill>
                  <a:srgbClr val="3333B2"/>
                </a:solidFill>
                <a:latin typeface="Gill Sans MT"/>
                <a:cs typeface="Gill Sans MT"/>
              </a:rPr>
              <a:t>istnienia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30" dirty="0">
                <a:solidFill>
                  <a:srgbClr val="3333B2"/>
                </a:solidFill>
                <a:latin typeface="Gill Sans MT"/>
                <a:cs typeface="Gill Sans MT"/>
              </a:rPr>
              <a:t>co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20" dirty="0">
                <a:solidFill>
                  <a:srgbClr val="3333B2"/>
                </a:solidFill>
                <a:latin typeface="Gill Sans MT"/>
                <a:cs typeface="Gill Sans MT"/>
              </a:rPr>
              <a:t>najmniej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20" dirty="0">
                <a:solidFill>
                  <a:srgbClr val="3333B2"/>
                </a:solidFill>
                <a:latin typeface="Gill Sans MT"/>
                <a:cs typeface="Gill Sans MT"/>
              </a:rPr>
              <a:t>d</a:t>
            </a:r>
            <a:r>
              <a:rPr sz="1000" spc="-55" dirty="0">
                <a:solidFill>
                  <a:srgbClr val="3333B2"/>
                </a:solidFill>
                <a:latin typeface="Gill Sans MT"/>
                <a:cs typeface="Gill Sans MT"/>
              </a:rPr>
              <a:t>w</a:t>
            </a:r>
            <a:r>
              <a:rPr sz="1000" spc="-35" dirty="0">
                <a:solidFill>
                  <a:srgbClr val="3333B2"/>
                </a:solidFill>
                <a:latin typeface="Gill Sans MT"/>
                <a:cs typeface="Gill Sans MT"/>
              </a:rPr>
              <a:t>ó</a:t>
            </a:r>
            <a:r>
              <a:rPr sz="1000" dirty="0">
                <a:solidFill>
                  <a:srgbClr val="3333B2"/>
                </a:solidFill>
                <a:latin typeface="Gill Sans MT"/>
                <a:cs typeface="Gill Sans MT"/>
              </a:rPr>
              <a:t>ch </a:t>
            </a:r>
            <a:r>
              <a:rPr sz="1000" spc="10" dirty="0">
                <a:solidFill>
                  <a:srgbClr val="3333B2"/>
                </a:solidFill>
                <a:latin typeface="Gill Sans MT"/>
                <a:cs typeface="Gill Sans MT"/>
              </a:rPr>
              <a:t>cywilizacji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5" dirty="0">
                <a:solidFill>
                  <a:srgbClr val="3333B2"/>
                </a:solidFill>
                <a:latin typeface="Gill Sans MT"/>
                <a:cs typeface="Gill Sans MT"/>
              </a:rPr>
              <a:t>-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10" dirty="0">
                <a:solidFill>
                  <a:srgbClr val="3333B2"/>
                </a:solidFill>
                <a:latin typeface="Gill Sans MT"/>
                <a:cs typeface="Gill Sans MT"/>
              </a:rPr>
              <a:t>opis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15" dirty="0">
                <a:solidFill>
                  <a:srgbClr val="3333B2"/>
                </a:solidFill>
                <a:latin typeface="Gill Sans MT"/>
                <a:cs typeface="Gill Sans MT"/>
              </a:rPr>
              <a:t>alg</a:t>
            </a:r>
            <a:r>
              <a:rPr sz="1000" spc="-5" dirty="0">
                <a:solidFill>
                  <a:srgbClr val="3333B2"/>
                </a:solidFill>
                <a:latin typeface="Gill Sans MT"/>
                <a:cs typeface="Gill Sans MT"/>
              </a:rPr>
              <a:t>o</a:t>
            </a:r>
            <a:r>
              <a:rPr sz="1000" dirty="0">
                <a:solidFill>
                  <a:srgbClr val="3333B2"/>
                </a:solidFill>
                <a:latin typeface="Gill Sans MT"/>
                <a:cs typeface="Gill Sans MT"/>
              </a:rPr>
              <a:t>rytmu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294" y="504809"/>
            <a:ext cx="5022215" cy="2049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950"/>
              </a:lnSpc>
            </a:pPr>
            <a:r>
              <a:rPr sz="800" dirty="0">
                <a:latin typeface="Arial"/>
                <a:cs typeface="Arial"/>
              </a:rPr>
              <a:t>Alg</a:t>
            </a:r>
            <a:r>
              <a:rPr sz="800" spc="-25" dirty="0">
                <a:latin typeface="Arial"/>
                <a:cs typeface="Arial"/>
              </a:rPr>
              <a:t>o</a:t>
            </a:r>
            <a:r>
              <a:rPr sz="800" spc="15" dirty="0">
                <a:latin typeface="Arial"/>
                <a:cs typeface="Arial"/>
              </a:rPr>
              <a:t>rytmy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użyte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ćwiczeniach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60" dirty="0">
                <a:latin typeface="Arial"/>
                <a:cs typeface="Arial"/>
              </a:rPr>
              <a:t>są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p</a:t>
            </a:r>
            <a:r>
              <a:rPr sz="800" dirty="0">
                <a:latin typeface="Arial"/>
                <a:cs typeface="Arial"/>
              </a:rPr>
              <a:t>robabilis</a:t>
            </a:r>
            <a:r>
              <a:rPr sz="800" spc="-30" dirty="0">
                <a:latin typeface="Arial"/>
                <a:cs typeface="Arial"/>
              </a:rPr>
              <a:t>t</a:t>
            </a:r>
            <a:r>
              <a:rPr sz="800" spc="-25" dirty="0">
                <a:latin typeface="Arial"/>
                <a:cs typeface="Arial"/>
              </a:rPr>
              <a:t>yczne.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Oznacza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20" dirty="0">
                <a:latin typeface="Arial"/>
                <a:cs typeface="Arial"/>
              </a:rPr>
              <a:t>to,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55" dirty="0">
                <a:latin typeface="Arial"/>
                <a:cs typeface="Arial"/>
              </a:rPr>
              <a:t>że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gdy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uczni</a:t>
            </a:r>
            <a:r>
              <a:rPr sz="800" spc="-45" dirty="0">
                <a:latin typeface="Arial"/>
                <a:cs typeface="Arial"/>
              </a:rPr>
              <a:t>o</a:t>
            </a:r>
            <a:r>
              <a:rPr sz="800" spc="-20" dirty="0">
                <a:latin typeface="Arial"/>
                <a:cs typeface="Arial"/>
              </a:rPr>
              <a:t>wie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uruchomią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ten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45" dirty="0">
                <a:latin typeface="Arial"/>
                <a:cs typeface="Arial"/>
              </a:rPr>
              <a:t>sam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al</a:t>
            </a:r>
            <a:r>
              <a:rPr sz="800" spc="-25" dirty="0">
                <a:latin typeface="Arial"/>
                <a:cs typeface="Arial"/>
              </a:rPr>
              <a:t>g</a:t>
            </a:r>
            <a:r>
              <a:rPr sz="800" spc="-50" dirty="0">
                <a:latin typeface="Arial"/>
                <a:cs typeface="Arial"/>
              </a:rPr>
              <a:t>o</a:t>
            </a:r>
            <a:r>
              <a:rPr sz="800" spc="20" dirty="0">
                <a:latin typeface="Arial"/>
                <a:cs typeface="Arial"/>
              </a:rPr>
              <a:t>rytm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p</a:t>
            </a:r>
            <a:r>
              <a:rPr sz="800" spc="-25" dirty="0">
                <a:latin typeface="Arial"/>
                <a:cs typeface="Arial"/>
              </a:rPr>
              <a:t>o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raz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drugi,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40" dirty="0">
                <a:latin typeface="Arial"/>
                <a:cs typeface="Arial"/>
              </a:rPr>
              <a:t>z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55" dirty="0">
                <a:latin typeface="Arial"/>
                <a:cs typeface="Arial"/>
              </a:rPr>
              <a:t>t</a:t>
            </a:r>
            <a:r>
              <a:rPr sz="800" dirty="0">
                <a:latin typeface="Arial"/>
                <a:cs typeface="Arial"/>
              </a:rPr>
              <a:t>ymi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samymi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p</a:t>
            </a:r>
            <a:r>
              <a:rPr sz="800" spc="-55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rametrami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w</a:t>
            </a:r>
            <a:r>
              <a:rPr sz="800" spc="-20" dirty="0">
                <a:latin typeface="Arial"/>
                <a:cs typeface="Arial"/>
              </a:rPr>
              <a:t>ejści</a:t>
            </a:r>
            <a:r>
              <a:rPr sz="800" spc="-55" dirty="0">
                <a:latin typeface="Arial"/>
                <a:cs typeface="Arial"/>
              </a:rPr>
              <a:t>o</a:t>
            </a:r>
            <a:r>
              <a:rPr sz="800" dirty="0">
                <a:latin typeface="Arial"/>
                <a:cs typeface="Arial"/>
              </a:rPr>
              <a:t>wymi,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uzys</a:t>
            </a:r>
            <a:r>
              <a:rPr sz="800" spc="-50" dirty="0">
                <a:latin typeface="Arial"/>
                <a:cs typeface="Arial"/>
              </a:rPr>
              <a:t>k</a:t>
            </a:r>
            <a:r>
              <a:rPr sz="800" spc="-40" dirty="0">
                <a:latin typeface="Arial"/>
                <a:cs typeface="Arial"/>
              </a:rPr>
              <a:t>ane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p</a:t>
            </a:r>
            <a:r>
              <a:rPr sz="800" spc="-10" dirty="0">
                <a:latin typeface="Arial"/>
                <a:cs typeface="Arial"/>
              </a:rPr>
              <a:t>r</a:t>
            </a:r>
            <a:r>
              <a:rPr sz="800" spc="-40" dirty="0">
                <a:latin typeface="Arial"/>
                <a:cs typeface="Arial"/>
              </a:rPr>
              <a:t>a</a:t>
            </a:r>
            <a:r>
              <a:rPr sz="800" spc="-10" dirty="0">
                <a:latin typeface="Arial"/>
                <a:cs typeface="Arial"/>
              </a:rPr>
              <a:t>wdo</a:t>
            </a:r>
            <a:r>
              <a:rPr sz="800" spc="5" dirty="0">
                <a:latin typeface="Arial"/>
                <a:cs typeface="Arial"/>
              </a:rPr>
              <a:t>p</a:t>
            </a:r>
            <a:r>
              <a:rPr sz="800" spc="-5" dirty="0">
                <a:latin typeface="Arial"/>
                <a:cs typeface="Arial"/>
              </a:rPr>
              <a:t>o</a:t>
            </a:r>
            <a:r>
              <a:rPr sz="800" spc="-15" dirty="0">
                <a:latin typeface="Arial"/>
                <a:cs typeface="Arial"/>
              </a:rPr>
              <a:t>dobieńs</a:t>
            </a:r>
            <a:r>
              <a:rPr sz="800" spc="-35" dirty="0">
                <a:latin typeface="Arial"/>
                <a:cs typeface="Arial"/>
              </a:rPr>
              <a:t>t</a:t>
            </a:r>
            <a:r>
              <a:rPr sz="800" spc="-25" dirty="0">
                <a:latin typeface="Arial"/>
                <a:cs typeface="Arial"/>
              </a:rPr>
              <a:t>wo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może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45" dirty="0">
                <a:latin typeface="Arial"/>
                <a:cs typeface="Arial"/>
              </a:rPr>
              <a:t>się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nieznacznie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różnić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o</a:t>
            </a:r>
            <a:r>
              <a:rPr sz="800" spc="-10" dirty="0">
                <a:latin typeface="Arial"/>
                <a:cs typeface="Arial"/>
              </a:rPr>
              <a:t>d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tego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uzys</a:t>
            </a:r>
            <a:r>
              <a:rPr sz="800" spc="-50" dirty="0">
                <a:latin typeface="Arial"/>
                <a:cs typeface="Arial"/>
              </a:rPr>
              <a:t>k</a:t>
            </a:r>
            <a:r>
              <a:rPr sz="800" spc="-40" dirty="0">
                <a:latin typeface="Arial"/>
                <a:cs typeface="Arial"/>
              </a:rPr>
              <a:t>ane</a:t>
            </a:r>
            <a:r>
              <a:rPr sz="800" spc="-30" dirty="0">
                <a:latin typeface="Arial"/>
                <a:cs typeface="Arial"/>
              </a:rPr>
              <a:t>g</a:t>
            </a:r>
            <a:r>
              <a:rPr sz="800" spc="-25" dirty="0">
                <a:latin typeface="Arial"/>
                <a:cs typeface="Arial"/>
              </a:rPr>
              <a:t>o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p</a:t>
            </a:r>
            <a:r>
              <a:rPr sz="800" spc="-20" dirty="0">
                <a:latin typeface="Arial"/>
                <a:cs typeface="Arial"/>
              </a:rPr>
              <a:t>o</a:t>
            </a:r>
            <a:r>
              <a:rPr sz="800" spc="-45" dirty="0">
                <a:latin typeface="Arial"/>
                <a:cs typeface="Arial"/>
              </a:rPr>
              <a:t>p</a:t>
            </a:r>
            <a:r>
              <a:rPr sz="800" spc="-15" dirty="0">
                <a:latin typeface="Arial"/>
                <a:cs typeface="Arial"/>
              </a:rPr>
              <a:t>rzednio.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P</a:t>
            </a:r>
            <a:r>
              <a:rPr sz="800" spc="-5" dirty="0">
                <a:latin typeface="Arial"/>
                <a:cs typeface="Arial"/>
              </a:rPr>
              <a:t>o</a:t>
            </a:r>
            <a:r>
              <a:rPr sz="800" spc="-15" dirty="0">
                <a:latin typeface="Arial"/>
                <a:cs typeface="Arial"/>
              </a:rPr>
              <a:t>dobnie,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gdy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rzucamy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idealnie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symetryczną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monetą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100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raz</a:t>
            </a:r>
            <a:r>
              <a:rPr sz="800" spc="-95" dirty="0">
                <a:latin typeface="Arial"/>
                <a:cs typeface="Arial"/>
              </a:rPr>
              <a:t>y</a:t>
            </a:r>
            <a:r>
              <a:rPr sz="800" spc="10" dirty="0">
                <a:latin typeface="Arial"/>
                <a:cs typeface="Arial"/>
              </a:rPr>
              <a:t>, </a:t>
            </a:r>
            <a:r>
              <a:rPr sz="800" spc="5" dirty="0">
                <a:latin typeface="Arial"/>
                <a:cs typeface="Arial"/>
              </a:rPr>
              <a:t>p</a:t>
            </a:r>
            <a:r>
              <a:rPr sz="800" spc="-50" dirty="0">
                <a:latin typeface="Arial"/>
                <a:cs typeface="Arial"/>
              </a:rPr>
              <a:t>o</a:t>
            </a:r>
            <a:r>
              <a:rPr sz="800" spc="-10" dirty="0">
                <a:latin typeface="Arial"/>
                <a:cs typeface="Arial"/>
              </a:rPr>
              <a:t>winniśmy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40" dirty="0">
                <a:latin typeface="Arial"/>
                <a:cs typeface="Arial"/>
              </a:rPr>
              <a:t>s</a:t>
            </a:r>
            <a:r>
              <a:rPr sz="800" spc="-25" dirty="0">
                <a:latin typeface="Arial"/>
                <a:cs typeface="Arial"/>
              </a:rPr>
              <a:t>p</a:t>
            </a:r>
            <a:r>
              <a:rPr sz="800" spc="-5" dirty="0">
                <a:latin typeface="Arial"/>
                <a:cs typeface="Arial"/>
              </a:rPr>
              <a:t>o</a:t>
            </a:r>
            <a:r>
              <a:rPr sz="800" spc="-20" dirty="0">
                <a:latin typeface="Arial"/>
                <a:cs typeface="Arial"/>
              </a:rPr>
              <a:t>dzie</a:t>
            </a:r>
            <a:r>
              <a:rPr sz="800" spc="-55" dirty="0">
                <a:latin typeface="Arial"/>
                <a:cs typeface="Arial"/>
              </a:rPr>
              <a:t>w</a:t>
            </a:r>
            <a:r>
              <a:rPr sz="800" spc="-35" dirty="0">
                <a:latin typeface="Arial"/>
                <a:cs typeface="Arial"/>
              </a:rPr>
              <a:t>ać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45" dirty="0">
                <a:latin typeface="Arial"/>
                <a:cs typeface="Arial"/>
              </a:rPr>
              <a:t>się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mniej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więcej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50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50" dirty="0">
                <a:latin typeface="Arial"/>
                <a:cs typeface="Arial"/>
              </a:rPr>
              <a:t>o</a:t>
            </a:r>
            <a:r>
              <a:rPr sz="800" spc="65" dirty="0">
                <a:latin typeface="Arial"/>
                <a:cs typeface="Arial"/>
              </a:rPr>
              <a:t>r</a:t>
            </a:r>
            <a:r>
              <a:rPr sz="800" spc="20" dirty="0">
                <a:latin typeface="Arial"/>
                <a:cs typeface="Arial"/>
              </a:rPr>
              <a:t>ł</a:t>
            </a:r>
            <a:r>
              <a:rPr sz="800" spc="-50" dirty="0">
                <a:latin typeface="Arial"/>
                <a:cs typeface="Arial"/>
              </a:rPr>
              <a:t>ó</a:t>
            </a:r>
            <a:r>
              <a:rPr sz="800" dirty="0">
                <a:latin typeface="Arial"/>
                <a:cs typeface="Arial"/>
              </a:rPr>
              <a:t>w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20" dirty="0">
                <a:latin typeface="Arial"/>
                <a:cs typeface="Arial"/>
              </a:rPr>
              <a:t>i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50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reszek.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35" dirty="0">
                <a:latin typeface="Arial"/>
                <a:cs typeface="Arial"/>
              </a:rPr>
              <a:t>W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p</a:t>
            </a:r>
            <a:r>
              <a:rPr sz="800" spc="20" dirty="0">
                <a:latin typeface="Arial"/>
                <a:cs typeface="Arial"/>
              </a:rPr>
              <a:t>rak</a:t>
            </a:r>
            <a:r>
              <a:rPr sz="800" spc="-15" dirty="0">
                <a:latin typeface="Arial"/>
                <a:cs typeface="Arial"/>
              </a:rPr>
              <a:t>t</a:t>
            </a:r>
            <a:r>
              <a:rPr sz="800" spc="-40" dirty="0">
                <a:latin typeface="Arial"/>
                <a:cs typeface="Arial"/>
              </a:rPr>
              <a:t>yce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jednym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40" dirty="0">
                <a:latin typeface="Arial"/>
                <a:cs typeface="Arial"/>
              </a:rPr>
              <a:t>eks</a:t>
            </a:r>
            <a:r>
              <a:rPr sz="800" spc="-20" dirty="0">
                <a:latin typeface="Arial"/>
                <a:cs typeface="Arial"/>
              </a:rPr>
              <a:t>p</a:t>
            </a:r>
            <a:r>
              <a:rPr sz="800" spc="-25" dirty="0">
                <a:latin typeface="Arial"/>
                <a:cs typeface="Arial"/>
              </a:rPr>
              <a:t>erymencie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możemy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otrzymać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np.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45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50" dirty="0">
                <a:latin typeface="Arial"/>
                <a:cs typeface="Arial"/>
              </a:rPr>
              <a:t>o</a:t>
            </a:r>
            <a:r>
              <a:rPr sz="800" spc="65" dirty="0">
                <a:latin typeface="Arial"/>
                <a:cs typeface="Arial"/>
              </a:rPr>
              <a:t>r</a:t>
            </a:r>
            <a:r>
              <a:rPr sz="800" spc="20" dirty="0">
                <a:latin typeface="Arial"/>
                <a:cs typeface="Arial"/>
              </a:rPr>
              <a:t>ł</a:t>
            </a:r>
            <a:r>
              <a:rPr sz="800" spc="-50" dirty="0">
                <a:latin typeface="Arial"/>
                <a:cs typeface="Arial"/>
              </a:rPr>
              <a:t>ó</a:t>
            </a:r>
            <a:r>
              <a:rPr sz="800" dirty="0">
                <a:latin typeface="Arial"/>
                <a:cs typeface="Arial"/>
              </a:rPr>
              <a:t>w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20" dirty="0">
                <a:latin typeface="Arial"/>
                <a:cs typeface="Arial"/>
              </a:rPr>
              <a:t>i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55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reszek,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drugim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52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50" dirty="0">
                <a:latin typeface="Arial"/>
                <a:cs typeface="Arial"/>
              </a:rPr>
              <a:t>o</a:t>
            </a:r>
            <a:r>
              <a:rPr sz="800" spc="65" dirty="0">
                <a:latin typeface="Arial"/>
                <a:cs typeface="Arial"/>
              </a:rPr>
              <a:t>r</a:t>
            </a:r>
            <a:r>
              <a:rPr sz="800" spc="20" dirty="0">
                <a:latin typeface="Arial"/>
                <a:cs typeface="Arial"/>
              </a:rPr>
              <a:t>ł</a:t>
            </a:r>
            <a:r>
              <a:rPr sz="800" spc="-50" dirty="0">
                <a:latin typeface="Arial"/>
                <a:cs typeface="Arial"/>
              </a:rPr>
              <a:t>ó</a:t>
            </a:r>
            <a:r>
              <a:rPr sz="800" dirty="0">
                <a:latin typeface="Arial"/>
                <a:cs typeface="Arial"/>
              </a:rPr>
              <a:t>w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20" dirty="0">
                <a:latin typeface="Arial"/>
                <a:cs typeface="Arial"/>
              </a:rPr>
              <a:t>i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48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reszek.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915"/>
              </a:lnSpc>
            </a:pPr>
            <a:r>
              <a:rPr sz="800" dirty="0">
                <a:latin typeface="Arial"/>
                <a:cs typeface="Arial"/>
              </a:rPr>
              <a:t>Alg</a:t>
            </a:r>
            <a:r>
              <a:rPr sz="800" spc="-25" dirty="0">
                <a:latin typeface="Arial"/>
                <a:cs typeface="Arial"/>
              </a:rPr>
              <a:t>o</a:t>
            </a:r>
            <a:r>
              <a:rPr sz="800" spc="20" dirty="0">
                <a:latin typeface="Arial"/>
                <a:cs typeface="Arial"/>
              </a:rPr>
              <a:t>rytm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zaimpl</a:t>
            </a:r>
            <a:r>
              <a:rPr sz="800" spc="-75" dirty="0">
                <a:latin typeface="Arial"/>
                <a:cs typeface="Arial"/>
              </a:rPr>
              <a:t>e</a:t>
            </a:r>
            <a:r>
              <a:rPr sz="800" spc="-5" dirty="0">
                <a:latin typeface="Arial"/>
                <a:cs typeface="Arial"/>
              </a:rPr>
              <a:t>m</a:t>
            </a:r>
            <a:r>
              <a:rPr sz="800" spc="-75" dirty="0">
                <a:latin typeface="Arial"/>
                <a:cs typeface="Arial"/>
              </a:rPr>
              <a:t>e</a:t>
            </a:r>
            <a:r>
              <a:rPr sz="800" spc="10" dirty="0">
                <a:latin typeface="Arial"/>
                <a:cs typeface="Arial"/>
              </a:rPr>
              <a:t>nt</a:t>
            </a:r>
            <a:r>
              <a:rPr sz="800" spc="-10" dirty="0">
                <a:latin typeface="Arial"/>
                <a:cs typeface="Arial"/>
              </a:rPr>
              <a:t>o</a:t>
            </a:r>
            <a:r>
              <a:rPr sz="800" spc="-25" dirty="0">
                <a:latin typeface="Arial"/>
                <a:cs typeface="Arial"/>
              </a:rPr>
              <a:t>wany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jest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następujący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40" dirty="0">
                <a:latin typeface="Arial"/>
                <a:cs typeface="Arial"/>
              </a:rPr>
              <a:t>s</a:t>
            </a:r>
            <a:r>
              <a:rPr sz="800" spc="-25" dirty="0">
                <a:latin typeface="Arial"/>
                <a:cs typeface="Arial"/>
              </a:rPr>
              <a:t>posób:</a:t>
            </a:r>
            <a:endParaRPr sz="800">
              <a:latin typeface="Arial"/>
              <a:cs typeface="Arial"/>
            </a:endParaRPr>
          </a:p>
          <a:p>
            <a:pPr marL="227329" indent="-137160">
              <a:lnSpc>
                <a:spcPct val="100000"/>
              </a:lnSpc>
              <a:spcBef>
                <a:spcPts val="285"/>
              </a:spcBef>
              <a:buClr>
                <a:srgbClr val="3333B2"/>
              </a:buClr>
              <a:buFont typeface="Arial"/>
              <a:buAutoNum type="arabicPeriod"/>
              <a:tabLst>
                <a:tab pos="227965" algn="l"/>
              </a:tabLst>
            </a:pPr>
            <a:r>
              <a:rPr sz="800" spc="-20" dirty="0">
                <a:latin typeface="Arial"/>
                <a:cs typeface="Arial"/>
              </a:rPr>
              <a:t>P</a:t>
            </a:r>
            <a:r>
              <a:rPr sz="800" spc="-65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rametry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w</a:t>
            </a:r>
            <a:r>
              <a:rPr sz="800" spc="-20" dirty="0">
                <a:latin typeface="Arial"/>
                <a:cs typeface="Arial"/>
              </a:rPr>
              <a:t>ejści</a:t>
            </a:r>
            <a:r>
              <a:rPr sz="800" spc="-55" dirty="0">
                <a:latin typeface="Arial"/>
                <a:cs typeface="Arial"/>
              </a:rPr>
              <a:t>o</a:t>
            </a:r>
            <a:r>
              <a:rPr sz="800" spc="-25" dirty="0">
                <a:latin typeface="Arial"/>
                <a:cs typeface="Arial"/>
              </a:rPr>
              <a:t>w</a:t>
            </a:r>
            <a:r>
              <a:rPr sz="800" spc="-30" dirty="0">
                <a:latin typeface="Arial"/>
                <a:cs typeface="Arial"/>
              </a:rPr>
              <a:t>e: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i="1" spc="85" dirty="0">
                <a:latin typeface="Arial"/>
                <a:cs typeface="Arial"/>
              </a:rPr>
              <a:t>T</a:t>
            </a:r>
            <a:r>
              <a:rPr sz="900" i="1" spc="52" baseline="-9259" dirty="0">
                <a:latin typeface="Arial"/>
                <a:cs typeface="Arial"/>
              </a:rPr>
              <a:t>tot</a:t>
            </a:r>
            <a:r>
              <a:rPr sz="900" i="1" spc="-112" baseline="-9259" dirty="0">
                <a:latin typeface="Arial"/>
                <a:cs typeface="Arial"/>
              </a:rPr>
              <a:t> </a:t>
            </a:r>
            <a:r>
              <a:rPr sz="800" spc="10" dirty="0">
                <a:latin typeface="Arial"/>
                <a:cs typeface="Arial"/>
              </a:rPr>
              <a:t>,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i="1" spc="85" dirty="0">
                <a:latin typeface="Arial"/>
                <a:cs typeface="Arial"/>
              </a:rPr>
              <a:t>T</a:t>
            </a:r>
            <a:r>
              <a:rPr sz="900" i="1" baseline="-9259" dirty="0">
                <a:latin typeface="Arial"/>
                <a:cs typeface="Arial"/>
              </a:rPr>
              <a:t>ext</a:t>
            </a:r>
            <a:r>
              <a:rPr sz="900" i="1" spc="-112" baseline="-9259" dirty="0">
                <a:latin typeface="Arial"/>
                <a:cs typeface="Arial"/>
              </a:rPr>
              <a:t> </a:t>
            </a:r>
            <a:r>
              <a:rPr sz="800" spc="10" dirty="0">
                <a:latin typeface="Arial"/>
                <a:cs typeface="Arial"/>
              </a:rPr>
              <a:t>,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i="1" spc="-10" dirty="0">
                <a:latin typeface="Arial"/>
                <a:cs typeface="Arial"/>
              </a:rPr>
              <a:t>n</a:t>
            </a:r>
            <a:r>
              <a:rPr sz="900" i="1" spc="-7" baseline="-13888" dirty="0">
                <a:latin typeface="Arial"/>
                <a:cs typeface="Arial"/>
              </a:rPr>
              <a:t>civ</a:t>
            </a:r>
            <a:r>
              <a:rPr sz="900" i="1" spc="-82" baseline="-13888" dirty="0">
                <a:latin typeface="Arial"/>
                <a:cs typeface="Arial"/>
              </a:rPr>
              <a:t> </a:t>
            </a:r>
            <a:r>
              <a:rPr sz="800" spc="10" dirty="0"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  <a:p>
            <a:pPr marL="227329" indent="-137160">
              <a:lnSpc>
                <a:spcPct val="100000"/>
              </a:lnSpc>
              <a:spcBef>
                <a:spcPts val="285"/>
              </a:spcBef>
              <a:buClr>
                <a:srgbClr val="3333B2"/>
              </a:buClr>
              <a:buFont typeface="Arial"/>
              <a:buAutoNum type="arabicPeriod"/>
              <a:tabLst>
                <a:tab pos="227965" algn="l"/>
              </a:tabLst>
            </a:pPr>
            <a:r>
              <a:rPr sz="800" spc="5" dirty="0">
                <a:latin typeface="Arial"/>
                <a:cs typeface="Arial"/>
              </a:rPr>
              <a:t>Zainicjuj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145" dirty="0">
                <a:latin typeface="Arial"/>
                <a:cs typeface="Arial"/>
              </a:rPr>
              <a:t>„</a:t>
            </a:r>
            <a:r>
              <a:rPr sz="800" dirty="0">
                <a:latin typeface="Arial"/>
                <a:cs typeface="Arial"/>
              </a:rPr>
              <a:t>licznik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zd</a:t>
            </a:r>
            <a:r>
              <a:rPr sz="800" spc="-60" dirty="0">
                <a:latin typeface="Arial"/>
                <a:cs typeface="Arial"/>
              </a:rPr>
              <a:t>a</a:t>
            </a:r>
            <a:r>
              <a:rPr sz="800" spc="10" dirty="0">
                <a:latin typeface="Arial"/>
                <a:cs typeface="Arial"/>
              </a:rPr>
              <a:t>rzeń”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L </a:t>
            </a:r>
            <a:r>
              <a:rPr sz="800" spc="15" dirty="0">
                <a:latin typeface="Lucida Sans Unicode"/>
                <a:cs typeface="Lucida Sans Unicode"/>
              </a:rPr>
              <a:t>=</a:t>
            </a:r>
            <a:r>
              <a:rPr sz="800" spc="-20" dirty="0">
                <a:latin typeface="Lucida Sans Unicode"/>
                <a:cs typeface="Lucida Sans Unicode"/>
              </a:rPr>
              <a:t> </a:t>
            </a:r>
            <a:r>
              <a:rPr sz="800" spc="-10" dirty="0">
                <a:latin typeface="Arial"/>
                <a:cs typeface="Arial"/>
              </a:rPr>
              <a:t>0.</a:t>
            </a:r>
            <a:endParaRPr sz="800">
              <a:latin typeface="Arial"/>
              <a:cs typeface="Arial"/>
            </a:endParaRPr>
          </a:p>
          <a:p>
            <a:pPr marL="227329" marR="63500" indent="-137160">
              <a:lnSpc>
                <a:spcPts val="950"/>
              </a:lnSpc>
              <a:spcBef>
                <a:spcPts val="325"/>
              </a:spcBef>
              <a:buClr>
                <a:srgbClr val="3333B2"/>
              </a:buClr>
              <a:buFont typeface="Arial"/>
              <a:buAutoNum type="arabicPeriod"/>
              <a:tabLst>
                <a:tab pos="227965" algn="l"/>
              </a:tabLst>
            </a:pPr>
            <a:r>
              <a:rPr sz="800" spc="-10" dirty="0">
                <a:latin typeface="Arial"/>
                <a:cs typeface="Arial"/>
              </a:rPr>
              <a:t>Wygeneruj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los</a:t>
            </a:r>
            <a:r>
              <a:rPr sz="800" spc="-60" dirty="0">
                <a:latin typeface="Arial"/>
                <a:cs typeface="Arial"/>
              </a:rPr>
              <a:t>o</a:t>
            </a:r>
            <a:r>
              <a:rPr sz="800" spc="-25" dirty="0">
                <a:latin typeface="Arial"/>
                <a:cs typeface="Arial"/>
              </a:rPr>
              <a:t>wo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i="1" spc="-10" dirty="0">
                <a:latin typeface="Arial"/>
                <a:cs typeface="Arial"/>
              </a:rPr>
              <a:t>n</a:t>
            </a:r>
            <a:r>
              <a:rPr sz="900" i="1" spc="-7" baseline="-13888" dirty="0">
                <a:latin typeface="Arial"/>
                <a:cs typeface="Arial"/>
              </a:rPr>
              <a:t>civ</a:t>
            </a:r>
            <a:r>
              <a:rPr sz="900" i="1" baseline="-13888" dirty="0">
                <a:latin typeface="Arial"/>
                <a:cs typeface="Arial"/>
              </a:rPr>
              <a:t> </a:t>
            </a:r>
            <a:r>
              <a:rPr sz="900" i="1" spc="89" baseline="-13888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liczb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i="1" spc="80" dirty="0">
                <a:latin typeface="Arial"/>
                <a:cs typeface="Arial"/>
              </a:rPr>
              <a:t>t</a:t>
            </a:r>
            <a:r>
              <a:rPr sz="900" i="1" spc="22" baseline="-13888" dirty="0">
                <a:latin typeface="Arial"/>
                <a:cs typeface="Arial"/>
              </a:rPr>
              <a:t>i</a:t>
            </a:r>
            <a:r>
              <a:rPr sz="900" i="1" baseline="-13888" dirty="0">
                <a:latin typeface="Arial"/>
                <a:cs typeface="Arial"/>
              </a:rPr>
              <a:t> </a:t>
            </a:r>
            <a:r>
              <a:rPr sz="900" i="1" spc="82" baseline="-13888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mniejszych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niż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i="1" spc="85" dirty="0">
                <a:latin typeface="Arial"/>
                <a:cs typeface="Arial"/>
              </a:rPr>
              <a:t>T</a:t>
            </a:r>
            <a:r>
              <a:rPr sz="900" i="1" spc="52" baseline="-9259" dirty="0">
                <a:latin typeface="Arial"/>
                <a:cs typeface="Arial"/>
              </a:rPr>
              <a:t>tot</a:t>
            </a:r>
            <a:r>
              <a:rPr sz="900" i="1" spc="-112" baseline="-9259" dirty="0">
                <a:latin typeface="Arial"/>
                <a:cs typeface="Arial"/>
              </a:rPr>
              <a:t> </a:t>
            </a:r>
            <a:r>
              <a:rPr sz="800" spc="10" dirty="0">
                <a:latin typeface="Arial"/>
                <a:cs typeface="Arial"/>
              </a:rPr>
              <a:t>,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gdzie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i="1" spc="80" dirty="0">
                <a:latin typeface="Arial"/>
                <a:cs typeface="Arial"/>
              </a:rPr>
              <a:t>t</a:t>
            </a:r>
            <a:r>
              <a:rPr sz="900" i="1" spc="22" baseline="-13888" dirty="0">
                <a:latin typeface="Arial"/>
                <a:cs typeface="Arial"/>
              </a:rPr>
              <a:t>i</a:t>
            </a:r>
            <a:r>
              <a:rPr sz="900" i="1" baseline="-13888" dirty="0">
                <a:latin typeface="Arial"/>
                <a:cs typeface="Arial"/>
              </a:rPr>
              <a:t> </a:t>
            </a:r>
            <a:r>
              <a:rPr sz="900" i="1" spc="82" baseline="-13888" dirty="0">
                <a:latin typeface="Arial"/>
                <a:cs typeface="Arial"/>
              </a:rPr>
              <a:t> </a:t>
            </a:r>
            <a:r>
              <a:rPr sz="800" spc="30" dirty="0">
                <a:latin typeface="Arial"/>
                <a:cs typeface="Arial"/>
              </a:rPr>
              <a:t>to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czas,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20" dirty="0">
                <a:latin typeface="Arial"/>
                <a:cs typeface="Arial"/>
              </a:rPr>
              <a:t>kt</a:t>
            </a:r>
            <a:r>
              <a:rPr sz="800" spc="5" dirty="0">
                <a:latin typeface="Arial"/>
                <a:cs typeface="Arial"/>
              </a:rPr>
              <a:t>ó</a:t>
            </a:r>
            <a:r>
              <a:rPr sz="800" dirty="0">
                <a:latin typeface="Arial"/>
                <a:cs typeface="Arial"/>
              </a:rPr>
              <a:t>rym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p</a:t>
            </a:r>
            <a:r>
              <a:rPr sz="800" spc="-50" dirty="0">
                <a:latin typeface="Arial"/>
                <a:cs typeface="Arial"/>
              </a:rPr>
              <a:t>o</a:t>
            </a:r>
            <a:r>
              <a:rPr sz="800" spc="10" dirty="0">
                <a:latin typeface="Arial"/>
                <a:cs typeface="Arial"/>
              </a:rPr>
              <a:t>wsta</a:t>
            </a:r>
            <a:r>
              <a:rPr sz="800" spc="-20" dirty="0">
                <a:latin typeface="Arial"/>
                <a:cs typeface="Arial"/>
              </a:rPr>
              <a:t>ł</a:t>
            </a:r>
            <a:r>
              <a:rPr sz="800" spc="-40" dirty="0">
                <a:latin typeface="Arial"/>
                <a:cs typeface="Arial"/>
              </a:rPr>
              <a:t>a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dana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cywilizacja. </a:t>
            </a:r>
            <a:r>
              <a:rPr sz="800" spc="-30" dirty="0">
                <a:latin typeface="Arial"/>
                <a:cs typeface="Arial"/>
              </a:rPr>
              <a:t>Oznacza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20" dirty="0">
                <a:latin typeface="Arial"/>
                <a:cs typeface="Arial"/>
              </a:rPr>
              <a:t>to,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55" dirty="0">
                <a:latin typeface="Arial"/>
                <a:cs typeface="Arial"/>
              </a:rPr>
              <a:t>że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cywilizacja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żyje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p</a:t>
            </a:r>
            <a:r>
              <a:rPr sz="800" spc="-25" dirty="0">
                <a:latin typeface="Arial"/>
                <a:cs typeface="Arial"/>
              </a:rPr>
              <a:t>rzedziale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45" dirty="0">
                <a:latin typeface="Arial"/>
                <a:cs typeface="Arial"/>
              </a:rPr>
              <a:t>czas</a:t>
            </a:r>
            <a:r>
              <a:rPr sz="800" spc="-70" dirty="0">
                <a:latin typeface="Arial"/>
                <a:cs typeface="Arial"/>
              </a:rPr>
              <a:t>o</a:t>
            </a:r>
            <a:r>
              <a:rPr sz="800" spc="-10" dirty="0">
                <a:latin typeface="Arial"/>
                <a:cs typeface="Arial"/>
              </a:rPr>
              <a:t>wym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20" dirty="0">
                <a:latin typeface="Lucida Sans Unicode"/>
                <a:cs typeface="Lucida Sans Unicode"/>
              </a:rPr>
              <a:t>[</a:t>
            </a:r>
            <a:r>
              <a:rPr sz="800" i="1" spc="80" dirty="0">
                <a:latin typeface="Arial"/>
                <a:cs typeface="Arial"/>
              </a:rPr>
              <a:t>t</a:t>
            </a:r>
            <a:r>
              <a:rPr sz="900" i="1" spc="22" baseline="-13888" dirty="0">
                <a:latin typeface="Arial"/>
                <a:cs typeface="Arial"/>
              </a:rPr>
              <a:t>i</a:t>
            </a:r>
            <a:r>
              <a:rPr sz="900" i="1" spc="-89" baseline="-13888" dirty="0">
                <a:latin typeface="Arial"/>
                <a:cs typeface="Arial"/>
              </a:rPr>
              <a:t> </a:t>
            </a:r>
            <a:r>
              <a:rPr sz="800" i="1" spc="-20" dirty="0">
                <a:latin typeface="Lucida Sans"/>
                <a:cs typeface="Lucida Sans"/>
              </a:rPr>
              <a:t>,</a:t>
            </a:r>
            <a:r>
              <a:rPr sz="800" i="1" spc="-114" dirty="0">
                <a:latin typeface="Lucida Sans"/>
                <a:cs typeface="Lucida Sans"/>
              </a:rPr>
              <a:t> </a:t>
            </a:r>
            <a:r>
              <a:rPr sz="800" i="1" spc="80" dirty="0">
                <a:latin typeface="Arial"/>
                <a:cs typeface="Arial"/>
              </a:rPr>
              <a:t>t</a:t>
            </a:r>
            <a:r>
              <a:rPr sz="900" i="1" spc="22" baseline="-13888" dirty="0">
                <a:latin typeface="Arial"/>
                <a:cs typeface="Arial"/>
              </a:rPr>
              <a:t>i</a:t>
            </a:r>
            <a:r>
              <a:rPr sz="900" i="1" baseline="-13888" dirty="0">
                <a:latin typeface="Arial"/>
                <a:cs typeface="Arial"/>
              </a:rPr>
              <a:t> </a:t>
            </a:r>
            <a:r>
              <a:rPr sz="900" i="1" spc="-60" baseline="-13888" dirty="0">
                <a:latin typeface="Arial"/>
                <a:cs typeface="Arial"/>
              </a:rPr>
              <a:t> </a:t>
            </a:r>
            <a:r>
              <a:rPr sz="800" spc="15" dirty="0">
                <a:latin typeface="Lucida Sans Unicode"/>
                <a:cs typeface="Lucida Sans Unicode"/>
              </a:rPr>
              <a:t>+</a:t>
            </a:r>
            <a:r>
              <a:rPr sz="800" spc="-65" dirty="0">
                <a:latin typeface="Lucida Sans Unicode"/>
                <a:cs typeface="Lucida Sans Unicode"/>
              </a:rPr>
              <a:t> </a:t>
            </a:r>
            <a:r>
              <a:rPr sz="800" i="1" spc="85" dirty="0">
                <a:latin typeface="Arial"/>
                <a:cs typeface="Arial"/>
              </a:rPr>
              <a:t>T</a:t>
            </a:r>
            <a:r>
              <a:rPr sz="900" i="1" baseline="-9259" dirty="0">
                <a:latin typeface="Arial"/>
                <a:cs typeface="Arial"/>
              </a:rPr>
              <a:t>ext</a:t>
            </a:r>
            <a:r>
              <a:rPr sz="900" i="1" spc="-112" baseline="-9259" dirty="0">
                <a:latin typeface="Arial"/>
                <a:cs typeface="Arial"/>
              </a:rPr>
              <a:t> </a:t>
            </a:r>
            <a:r>
              <a:rPr sz="800" spc="-20" dirty="0">
                <a:latin typeface="Lucida Sans Unicode"/>
                <a:cs typeface="Lucida Sans Unicode"/>
              </a:rPr>
              <a:t>]</a:t>
            </a:r>
            <a:r>
              <a:rPr sz="800" spc="10" dirty="0"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  <a:p>
            <a:pPr marL="227329" marR="23495" indent="-137160">
              <a:lnSpc>
                <a:spcPts val="950"/>
              </a:lnSpc>
              <a:spcBef>
                <a:spcPts val="295"/>
              </a:spcBef>
              <a:buClr>
                <a:srgbClr val="3333B2"/>
              </a:buClr>
              <a:buFont typeface="Arial"/>
              <a:buAutoNum type="arabicPeriod"/>
              <a:tabLst>
                <a:tab pos="227965" algn="l"/>
              </a:tabLst>
            </a:pPr>
            <a:r>
              <a:rPr sz="800" dirty="0">
                <a:latin typeface="Arial"/>
                <a:cs typeface="Arial"/>
              </a:rPr>
              <a:t>Dla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cywilizacji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numer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i="1" spc="20" dirty="0">
                <a:latin typeface="Arial"/>
                <a:cs typeface="Arial"/>
              </a:rPr>
              <a:t>i</a:t>
            </a:r>
            <a:r>
              <a:rPr sz="800" i="1" dirty="0">
                <a:latin typeface="Arial"/>
                <a:cs typeface="Arial"/>
              </a:rPr>
              <a:t> </a:t>
            </a:r>
            <a:r>
              <a:rPr sz="800" i="1" spc="-85" dirty="0">
                <a:latin typeface="Arial"/>
                <a:cs typeface="Arial"/>
              </a:rPr>
              <a:t> </a:t>
            </a:r>
            <a:r>
              <a:rPr sz="800" spc="-40" dirty="0">
                <a:latin typeface="Arial"/>
                <a:cs typeface="Arial"/>
              </a:rPr>
              <a:t>s</a:t>
            </a:r>
            <a:r>
              <a:rPr sz="800" spc="-70" dirty="0">
                <a:latin typeface="Arial"/>
                <a:cs typeface="Arial"/>
              </a:rPr>
              <a:t>p</a:t>
            </a:r>
            <a:r>
              <a:rPr sz="800" spc="-10" dirty="0">
                <a:latin typeface="Arial"/>
                <a:cs typeface="Arial"/>
              </a:rPr>
              <a:t>r</a:t>
            </a:r>
            <a:r>
              <a:rPr sz="800" spc="-40" dirty="0">
                <a:latin typeface="Arial"/>
                <a:cs typeface="Arial"/>
              </a:rPr>
              <a:t>a</a:t>
            </a:r>
            <a:r>
              <a:rPr sz="800" spc="-10" dirty="0">
                <a:latin typeface="Arial"/>
                <a:cs typeface="Arial"/>
              </a:rPr>
              <a:t>wdź,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czy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inna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cywilizacja,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i="1" spc="45" dirty="0">
                <a:latin typeface="Arial"/>
                <a:cs typeface="Arial"/>
              </a:rPr>
              <a:t>j</a:t>
            </a:r>
            <a:r>
              <a:rPr sz="800" i="1" spc="-150" dirty="0">
                <a:latin typeface="Arial"/>
                <a:cs typeface="Arial"/>
              </a:rPr>
              <a:t> </a:t>
            </a:r>
            <a:r>
              <a:rPr sz="800" spc="10" dirty="0">
                <a:latin typeface="Arial"/>
                <a:cs typeface="Arial"/>
              </a:rPr>
              <a:t>,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zaczę</a:t>
            </a:r>
            <a:r>
              <a:rPr sz="800" spc="-35" dirty="0">
                <a:latin typeface="Arial"/>
                <a:cs typeface="Arial"/>
              </a:rPr>
              <a:t>ł</a:t>
            </a:r>
            <a:r>
              <a:rPr sz="800" spc="-40" dirty="0">
                <a:latin typeface="Arial"/>
                <a:cs typeface="Arial"/>
              </a:rPr>
              <a:t>a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żyć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p</a:t>
            </a:r>
            <a:r>
              <a:rPr sz="800" spc="-25" dirty="0">
                <a:latin typeface="Arial"/>
                <a:cs typeface="Arial"/>
              </a:rPr>
              <a:t>rzedziale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40" dirty="0">
                <a:latin typeface="Arial"/>
                <a:cs typeface="Arial"/>
              </a:rPr>
              <a:t>czasu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20" dirty="0">
                <a:latin typeface="Lucida Sans Unicode"/>
                <a:cs typeface="Lucida Sans Unicode"/>
              </a:rPr>
              <a:t>[</a:t>
            </a:r>
            <a:r>
              <a:rPr sz="800" i="1" spc="80" dirty="0">
                <a:latin typeface="Arial"/>
                <a:cs typeface="Arial"/>
              </a:rPr>
              <a:t>t</a:t>
            </a:r>
            <a:r>
              <a:rPr sz="900" i="1" spc="22" baseline="-13888" dirty="0">
                <a:latin typeface="Arial"/>
                <a:cs typeface="Arial"/>
              </a:rPr>
              <a:t>i</a:t>
            </a:r>
            <a:r>
              <a:rPr sz="900" i="1" spc="-89" baseline="-13888" dirty="0">
                <a:latin typeface="Arial"/>
                <a:cs typeface="Arial"/>
              </a:rPr>
              <a:t> </a:t>
            </a:r>
            <a:r>
              <a:rPr sz="800" i="1" spc="-20" dirty="0">
                <a:latin typeface="Lucida Sans"/>
                <a:cs typeface="Lucida Sans"/>
              </a:rPr>
              <a:t>,</a:t>
            </a:r>
            <a:r>
              <a:rPr sz="800" i="1" spc="-114" dirty="0">
                <a:latin typeface="Lucida Sans"/>
                <a:cs typeface="Lucida Sans"/>
              </a:rPr>
              <a:t> </a:t>
            </a:r>
            <a:r>
              <a:rPr sz="800" i="1" spc="80" dirty="0">
                <a:latin typeface="Arial"/>
                <a:cs typeface="Arial"/>
              </a:rPr>
              <a:t>t</a:t>
            </a:r>
            <a:r>
              <a:rPr sz="900" i="1" spc="22" baseline="-13888" dirty="0">
                <a:latin typeface="Arial"/>
                <a:cs typeface="Arial"/>
              </a:rPr>
              <a:t>i</a:t>
            </a:r>
            <a:r>
              <a:rPr sz="900" i="1" baseline="-13888" dirty="0">
                <a:latin typeface="Arial"/>
                <a:cs typeface="Arial"/>
              </a:rPr>
              <a:t> </a:t>
            </a:r>
            <a:r>
              <a:rPr sz="900" i="1" spc="-60" baseline="-13888" dirty="0">
                <a:latin typeface="Arial"/>
                <a:cs typeface="Arial"/>
              </a:rPr>
              <a:t> </a:t>
            </a:r>
            <a:r>
              <a:rPr sz="800" spc="15" dirty="0">
                <a:latin typeface="Lucida Sans Unicode"/>
                <a:cs typeface="Lucida Sans Unicode"/>
              </a:rPr>
              <a:t>+</a:t>
            </a:r>
            <a:r>
              <a:rPr sz="800" spc="-65" dirty="0">
                <a:latin typeface="Lucida Sans Unicode"/>
                <a:cs typeface="Lucida Sans Unicode"/>
              </a:rPr>
              <a:t> </a:t>
            </a:r>
            <a:r>
              <a:rPr sz="800" i="1" spc="85" dirty="0">
                <a:latin typeface="Arial"/>
                <a:cs typeface="Arial"/>
              </a:rPr>
              <a:t>T</a:t>
            </a:r>
            <a:r>
              <a:rPr sz="900" i="1" baseline="-9259" dirty="0">
                <a:latin typeface="Arial"/>
                <a:cs typeface="Arial"/>
              </a:rPr>
              <a:t>ext</a:t>
            </a:r>
            <a:r>
              <a:rPr sz="900" i="1" spc="-112" baseline="-9259" dirty="0">
                <a:latin typeface="Arial"/>
                <a:cs typeface="Arial"/>
              </a:rPr>
              <a:t> </a:t>
            </a:r>
            <a:r>
              <a:rPr sz="800" spc="-20" dirty="0">
                <a:latin typeface="Lucida Sans Unicode"/>
                <a:cs typeface="Lucida Sans Unicode"/>
              </a:rPr>
              <a:t>]</a:t>
            </a:r>
            <a:r>
              <a:rPr sz="800" spc="10" dirty="0">
                <a:latin typeface="Arial"/>
                <a:cs typeface="Arial"/>
              </a:rPr>
              <a:t>.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Jeśli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15" dirty="0">
                <a:latin typeface="Arial"/>
                <a:cs typeface="Arial"/>
              </a:rPr>
              <a:t>tak,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zwiększ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licznik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L</a:t>
            </a:r>
            <a:r>
              <a:rPr sz="800" i="1" spc="6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o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1.</a:t>
            </a:r>
            <a:endParaRPr sz="800">
              <a:latin typeface="Arial"/>
              <a:cs typeface="Arial"/>
            </a:endParaRPr>
          </a:p>
          <a:p>
            <a:pPr marL="227329" indent="-137160">
              <a:lnSpc>
                <a:spcPct val="100000"/>
              </a:lnSpc>
              <a:spcBef>
                <a:spcPts val="254"/>
              </a:spcBef>
              <a:buClr>
                <a:srgbClr val="3333B2"/>
              </a:buClr>
              <a:buFont typeface="Arial"/>
              <a:buAutoNum type="arabicPeriod"/>
              <a:tabLst>
                <a:tab pos="227965" algn="l"/>
              </a:tabLst>
            </a:pPr>
            <a:r>
              <a:rPr sz="800" spc="-20" dirty="0">
                <a:latin typeface="Arial"/>
                <a:cs typeface="Arial"/>
              </a:rPr>
              <a:t>P</a:t>
            </a:r>
            <a:r>
              <a:rPr sz="800" spc="-50" dirty="0">
                <a:latin typeface="Arial"/>
                <a:cs typeface="Arial"/>
              </a:rPr>
              <a:t>o</a:t>
            </a:r>
            <a:r>
              <a:rPr sz="800" spc="15" dirty="0">
                <a:latin typeface="Arial"/>
                <a:cs typeface="Arial"/>
              </a:rPr>
              <a:t>wt</a:t>
            </a:r>
            <a:r>
              <a:rPr sz="800" spc="-10" dirty="0">
                <a:latin typeface="Arial"/>
                <a:cs typeface="Arial"/>
              </a:rPr>
              <a:t>órz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10" dirty="0">
                <a:latin typeface="Arial"/>
                <a:cs typeface="Arial"/>
              </a:rPr>
              <a:t>punk</a:t>
            </a:r>
            <a:r>
              <a:rPr sz="800" spc="-20" dirty="0">
                <a:latin typeface="Arial"/>
                <a:cs typeface="Arial"/>
              </a:rPr>
              <a:t>t</a:t>
            </a:r>
            <a:r>
              <a:rPr sz="800" spc="-15" dirty="0">
                <a:latin typeface="Arial"/>
                <a:cs typeface="Arial"/>
              </a:rPr>
              <a:t>y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3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20" dirty="0">
                <a:latin typeface="Arial"/>
                <a:cs typeface="Arial"/>
              </a:rPr>
              <a:t>i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4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N</a:t>
            </a:r>
            <a:r>
              <a:rPr sz="800" i="1" dirty="0">
                <a:latin typeface="Arial"/>
                <a:cs typeface="Arial"/>
              </a:rPr>
              <a:t> 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raz</a:t>
            </a:r>
            <a:r>
              <a:rPr sz="800" spc="-95" dirty="0">
                <a:latin typeface="Arial"/>
                <a:cs typeface="Arial"/>
              </a:rPr>
              <a:t>y</a:t>
            </a:r>
            <a:r>
              <a:rPr sz="800" spc="10" dirty="0"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  <a:p>
            <a:pPr marL="227329" indent="-137160">
              <a:lnSpc>
                <a:spcPct val="100000"/>
              </a:lnSpc>
              <a:spcBef>
                <a:spcPts val="285"/>
              </a:spcBef>
              <a:buClr>
                <a:srgbClr val="3333B2"/>
              </a:buClr>
              <a:buFont typeface="Arial"/>
              <a:buAutoNum type="arabicPeriod"/>
              <a:tabLst>
                <a:tab pos="227965" algn="l"/>
              </a:tabLst>
            </a:pPr>
            <a:r>
              <a:rPr sz="800" spc="10" dirty="0">
                <a:latin typeface="Arial"/>
                <a:cs typeface="Arial"/>
              </a:rPr>
              <a:t>Wynik: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p</a:t>
            </a:r>
            <a:r>
              <a:rPr sz="800" spc="-10" dirty="0">
                <a:latin typeface="Arial"/>
                <a:cs typeface="Arial"/>
              </a:rPr>
              <a:t>r</a:t>
            </a:r>
            <a:r>
              <a:rPr sz="800" spc="-40" dirty="0">
                <a:latin typeface="Arial"/>
                <a:cs typeface="Arial"/>
              </a:rPr>
              <a:t>a</a:t>
            </a:r>
            <a:r>
              <a:rPr sz="800" spc="-10" dirty="0">
                <a:latin typeface="Arial"/>
                <a:cs typeface="Arial"/>
              </a:rPr>
              <a:t>wdo</a:t>
            </a:r>
            <a:r>
              <a:rPr sz="800" spc="5" dirty="0">
                <a:latin typeface="Arial"/>
                <a:cs typeface="Arial"/>
              </a:rPr>
              <a:t>p</a:t>
            </a:r>
            <a:r>
              <a:rPr sz="800" spc="-5" dirty="0">
                <a:latin typeface="Arial"/>
                <a:cs typeface="Arial"/>
              </a:rPr>
              <a:t>o</a:t>
            </a:r>
            <a:r>
              <a:rPr sz="800" spc="-15" dirty="0">
                <a:latin typeface="Arial"/>
                <a:cs typeface="Arial"/>
              </a:rPr>
              <a:t>dobieńs</a:t>
            </a:r>
            <a:r>
              <a:rPr sz="800" spc="-35" dirty="0">
                <a:latin typeface="Arial"/>
                <a:cs typeface="Arial"/>
              </a:rPr>
              <a:t>t</a:t>
            </a:r>
            <a:r>
              <a:rPr sz="800" spc="-25" dirty="0">
                <a:latin typeface="Arial"/>
                <a:cs typeface="Arial"/>
              </a:rPr>
              <a:t>w</a:t>
            </a:r>
            <a:r>
              <a:rPr sz="800" spc="-10" dirty="0">
                <a:latin typeface="Arial"/>
                <a:cs typeface="Arial"/>
              </a:rPr>
              <a:t>o,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P</a:t>
            </a:r>
            <a:r>
              <a:rPr sz="800" i="1" spc="75" dirty="0">
                <a:latin typeface="Arial"/>
                <a:cs typeface="Arial"/>
              </a:rPr>
              <a:t> </a:t>
            </a:r>
            <a:r>
              <a:rPr sz="800" spc="15" dirty="0">
                <a:latin typeface="Lucida Sans Unicode"/>
                <a:cs typeface="Lucida Sans Unicode"/>
              </a:rPr>
              <a:t>=</a:t>
            </a:r>
            <a:r>
              <a:rPr sz="800" spc="-20" dirty="0">
                <a:latin typeface="Lucida Sans Unicode"/>
                <a:cs typeface="Lucida Sans Unicode"/>
              </a:rPr>
              <a:t> </a:t>
            </a:r>
            <a:r>
              <a:rPr sz="800" i="1" spc="10" dirty="0">
                <a:latin typeface="Arial"/>
                <a:cs typeface="Arial"/>
              </a:rPr>
              <a:t>L</a:t>
            </a:r>
            <a:r>
              <a:rPr sz="800" i="1" spc="30" dirty="0">
                <a:latin typeface="Lucida Sans"/>
                <a:cs typeface="Lucida Sans"/>
              </a:rPr>
              <a:t>/</a:t>
            </a:r>
            <a:r>
              <a:rPr sz="800" i="1" spc="75" dirty="0">
                <a:latin typeface="Arial"/>
                <a:cs typeface="Arial"/>
              </a:rPr>
              <a:t>N</a:t>
            </a:r>
            <a:r>
              <a:rPr sz="800" spc="10" dirty="0"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800" dirty="0">
                <a:latin typeface="Arial"/>
                <a:cs typeface="Arial"/>
              </a:rPr>
              <a:t>Alg</a:t>
            </a:r>
            <a:r>
              <a:rPr sz="800" spc="-25" dirty="0">
                <a:latin typeface="Arial"/>
                <a:cs typeface="Arial"/>
              </a:rPr>
              <a:t>o</a:t>
            </a:r>
            <a:r>
              <a:rPr sz="800" spc="15" dirty="0">
                <a:latin typeface="Arial"/>
                <a:cs typeface="Arial"/>
              </a:rPr>
              <a:t>rytmy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2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20" dirty="0">
                <a:latin typeface="Arial"/>
                <a:cs typeface="Arial"/>
              </a:rPr>
              <a:t>i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3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60" dirty="0">
                <a:latin typeface="Arial"/>
                <a:cs typeface="Arial"/>
              </a:rPr>
              <a:t>są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zaimplement</a:t>
            </a:r>
            <a:r>
              <a:rPr sz="800" spc="-40" dirty="0">
                <a:latin typeface="Arial"/>
                <a:cs typeface="Arial"/>
              </a:rPr>
              <a:t>o</a:t>
            </a:r>
            <a:r>
              <a:rPr sz="800" spc="-25" dirty="0">
                <a:latin typeface="Arial"/>
                <a:cs typeface="Arial"/>
              </a:rPr>
              <a:t>w</a:t>
            </a:r>
            <a:r>
              <a:rPr sz="800" spc="-40" dirty="0">
                <a:latin typeface="Arial"/>
                <a:cs typeface="Arial"/>
              </a:rPr>
              <a:t>ane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p</a:t>
            </a:r>
            <a:r>
              <a:rPr sz="800" spc="-5" dirty="0">
                <a:latin typeface="Arial"/>
                <a:cs typeface="Arial"/>
              </a:rPr>
              <a:t>o</a:t>
            </a:r>
            <a:r>
              <a:rPr sz="800" spc="-15" dirty="0">
                <a:latin typeface="Arial"/>
                <a:cs typeface="Arial"/>
              </a:rPr>
              <a:t>dobny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40" dirty="0">
                <a:latin typeface="Arial"/>
                <a:cs typeface="Arial"/>
              </a:rPr>
              <a:t>s</a:t>
            </a:r>
            <a:r>
              <a:rPr sz="800" spc="-25" dirty="0">
                <a:latin typeface="Arial"/>
                <a:cs typeface="Arial"/>
              </a:rPr>
              <a:t>posób.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94" y="124396"/>
            <a:ext cx="4719320" cy="265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90"/>
              </a:lnSpc>
            </a:pPr>
            <a:r>
              <a:rPr sz="1000" spc="20" dirty="0">
                <a:solidFill>
                  <a:srgbClr val="3333B2"/>
                </a:solidFill>
                <a:latin typeface="Gill Sans MT"/>
                <a:cs typeface="Gill Sans MT"/>
              </a:rPr>
              <a:t>Scen</a:t>
            </a:r>
            <a:r>
              <a:rPr sz="1000" spc="-10" dirty="0">
                <a:solidFill>
                  <a:srgbClr val="3333B2"/>
                </a:solidFill>
                <a:latin typeface="Gill Sans MT"/>
                <a:cs typeface="Gill Sans MT"/>
              </a:rPr>
              <a:t>a</a:t>
            </a:r>
            <a:r>
              <a:rPr sz="1000" spc="-5" dirty="0">
                <a:solidFill>
                  <a:srgbClr val="3333B2"/>
                </a:solidFill>
                <a:latin typeface="Gill Sans MT"/>
                <a:cs typeface="Gill Sans MT"/>
              </a:rPr>
              <a:t>riusz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10" dirty="0">
                <a:solidFill>
                  <a:srgbClr val="3333B2"/>
                </a:solidFill>
                <a:latin typeface="Gill Sans MT"/>
                <a:cs typeface="Gill Sans MT"/>
              </a:rPr>
              <a:t>pierwszy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5" dirty="0">
                <a:solidFill>
                  <a:srgbClr val="3333B2"/>
                </a:solidFill>
                <a:latin typeface="Gill Sans MT"/>
                <a:cs typeface="Gill Sans MT"/>
              </a:rPr>
              <a:t>-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20" dirty="0">
                <a:solidFill>
                  <a:srgbClr val="3333B2"/>
                </a:solidFill>
                <a:latin typeface="Gill Sans MT"/>
                <a:cs typeface="Gill Sans MT"/>
              </a:rPr>
              <a:t>p</a:t>
            </a:r>
            <a:r>
              <a:rPr sz="1000" spc="-5" dirty="0">
                <a:solidFill>
                  <a:srgbClr val="3333B2"/>
                </a:solidFill>
                <a:latin typeface="Gill Sans MT"/>
                <a:cs typeface="Gill Sans MT"/>
              </a:rPr>
              <a:t>r</a:t>
            </a:r>
            <a:r>
              <a:rPr sz="1000" spc="-35" dirty="0">
                <a:solidFill>
                  <a:srgbClr val="3333B2"/>
                </a:solidFill>
                <a:latin typeface="Gill Sans MT"/>
                <a:cs typeface="Gill Sans MT"/>
              </a:rPr>
              <a:t>a</a:t>
            </a:r>
            <a:r>
              <a:rPr sz="1000" spc="-25" dirty="0">
                <a:solidFill>
                  <a:srgbClr val="3333B2"/>
                </a:solidFill>
                <a:latin typeface="Gill Sans MT"/>
                <a:cs typeface="Gill Sans MT"/>
              </a:rPr>
              <a:t>wdo</a:t>
            </a:r>
            <a:r>
              <a:rPr sz="1000" spc="5" dirty="0">
                <a:solidFill>
                  <a:srgbClr val="3333B2"/>
                </a:solidFill>
                <a:latin typeface="Gill Sans MT"/>
                <a:cs typeface="Gill Sans MT"/>
              </a:rPr>
              <a:t>p</a:t>
            </a:r>
            <a:r>
              <a:rPr sz="1000" spc="-35" dirty="0">
                <a:solidFill>
                  <a:srgbClr val="3333B2"/>
                </a:solidFill>
                <a:latin typeface="Gill Sans MT"/>
                <a:cs typeface="Gill Sans MT"/>
              </a:rPr>
              <a:t>o</a:t>
            </a:r>
            <a:r>
              <a:rPr sz="1000" spc="-5" dirty="0">
                <a:solidFill>
                  <a:srgbClr val="3333B2"/>
                </a:solidFill>
                <a:latin typeface="Gill Sans MT"/>
                <a:cs typeface="Gill Sans MT"/>
              </a:rPr>
              <a:t>dobieńs</a:t>
            </a:r>
            <a:r>
              <a:rPr sz="1000" spc="-35" dirty="0">
                <a:solidFill>
                  <a:srgbClr val="3333B2"/>
                </a:solidFill>
                <a:latin typeface="Gill Sans MT"/>
                <a:cs typeface="Gill Sans MT"/>
              </a:rPr>
              <a:t>t</a:t>
            </a:r>
            <a:r>
              <a:rPr sz="1000" spc="-75" dirty="0">
                <a:solidFill>
                  <a:srgbClr val="3333B2"/>
                </a:solidFill>
                <a:latin typeface="Gill Sans MT"/>
                <a:cs typeface="Gill Sans MT"/>
              </a:rPr>
              <a:t>w</a:t>
            </a:r>
            <a:r>
              <a:rPr sz="1000" spc="-60" dirty="0">
                <a:solidFill>
                  <a:srgbClr val="3333B2"/>
                </a:solidFill>
                <a:latin typeface="Gill Sans MT"/>
                <a:cs typeface="Gill Sans MT"/>
              </a:rPr>
              <a:t>o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10" dirty="0">
                <a:solidFill>
                  <a:srgbClr val="3333B2"/>
                </a:solidFill>
                <a:latin typeface="Gill Sans MT"/>
                <a:cs typeface="Gill Sans MT"/>
              </a:rPr>
              <a:t>jedn</a:t>
            </a:r>
            <a:r>
              <a:rPr sz="1000" spc="10" dirty="0">
                <a:solidFill>
                  <a:srgbClr val="3333B2"/>
                </a:solidFill>
                <a:latin typeface="Gill Sans MT"/>
                <a:cs typeface="Gill Sans MT"/>
              </a:rPr>
              <a:t>o</a:t>
            </a:r>
            <a:r>
              <a:rPr sz="1000" spc="-5" dirty="0">
                <a:solidFill>
                  <a:srgbClr val="3333B2"/>
                </a:solidFill>
                <a:latin typeface="Gill Sans MT"/>
                <a:cs typeface="Gill Sans MT"/>
              </a:rPr>
              <a:t>czesnego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10" dirty="0">
                <a:solidFill>
                  <a:srgbClr val="3333B2"/>
                </a:solidFill>
                <a:latin typeface="Gill Sans MT"/>
                <a:cs typeface="Gill Sans MT"/>
              </a:rPr>
              <a:t>istnienia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30" dirty="0">
                <a:solidFill>
                  <a:srgbClr val="3333B2"/>
                </a:solidFill>
                <a:latin typeface="Gill Sans MT"/>
                <a:cs typeface="Gill Sans MT"/>
              </a:rPr>
              <a:t>co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20" dirty="0">
                <a:solidFill>
                  <a:srgbClr val="3333B2"/>
                </a:solidFill>
                <a:latin typeface="Gill Sans MT"/>
                <a:cs typeface="Gill Sans MT"/>
              </a:rPr>
              <a:t>najmniej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20" dirty="0">
                <a:solidFill>
                  <a:srgbClr val="3333B2"/>
                </a:solidFill>
                <a:latin typeface="Gill Sans MT"/>
                <a:cs typeface="Gill Sans MT"/>
              </a:rPr>
              <a:t>d</a:t>
            </a:r>
            <a:r>
              <a:rPr sz="1000" spc="-55" dirty="0">
                <a:solidFill>
                  <a:srgbClr val="3333B2"/>
                </a:solidFill>
                <a:latin typeface="Gill Sans MT"/>
                <a:cs typeface="Gill Sans MT"/>
              </a:rPr>
              <a:t>w</a:t>
            </a:r>
            <a:r>
              <a:rPr sz="1000" spc="-35" dirty="0">
                <a:solidFill>
                  <a:srgbClr val="3333B2"/>
                </a:solidFill>
                <a:latin typeface="Gill Sans MT"/>
                <a:cs typeface="Gill Sans MT"/>
              </a:rPr>
              <a:t>ó</a:t>
            </a:r>
            <a:r>
              <a:rPr sz="1000" dirty="0">
                <a:solidFill>
                  <a:srgbClr val="3333B2"/>
                </a:solidFill>
                <a:latin typeface="Gill Sans MT"/>
                <a:cs typeface="Gill Sans MT"/>
              </a:rPr>
              <a:t>ch </a:t>
            </a:r>
            <a:r>
              <a:rPr sz="1000" spc="10" dirty="0">
                <a:solidFill>
                  <a:srgbClr val="3333B2"/>
                </a:solidFill>
                <a:latin typeface="Gill Sans MT"/>
                <a:cs typeface="Gill Sans MT"/>
              </a:rPr>
              <a:t>cywilizacji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5" dirty="0">
                <a:solidFill>
                  <a:srgbClr val="3333B2"/>
                </a:solidFill>
                <a:latin typeface="Gill Sans MT"/>
                <a:cs typeface="Gill Sans MT"/>
              </a:rPr>
              <a:t>-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75" dirty="0">
                <a:solidFill>
                  <a:srgbClr val="3333B2"/>
                </a:solidFill>
                <a:latin typeface="Gill Sans MT"/>
                <a:cs typeface="Gill Sans MT"/>
              </a:rPr>
              <a:t>w</a:t>
            </a:r>
            <a:r>
              <a:rPr sz="1000" spc="5" dirty="0">
                <a:solidFill>
                  <a:srgbClr val="3333B2"/>
                </a:solidFill>
                <a:latin typeface="Gill Sans MT"/>
                <a:cs typeface="Gill Sans MT"/>
              </a:rPr>
              <a:t>ersja,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45" dirty="0">
                <a:solidFill>
                  <a:srgbClr val="3333B2"/>
                </a:solidFill>
                <a:latin typeface="Gill Sans MT"/>
                <a:cs typeface="Gill Sans MT"/>
              </a:rPr>
              <a:t>w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10" dirty="0">
                <a:solidFill>
                  <a:srgbClr val="3333B2"/>
                </a:solidFill>
                <a:latin typeface="Gill Sans MT"/>
                <a:cs typeface="Gill Sans MT"/>
              </a:rPr>
              <a:t>kt</a:t>
            </a:r>
            <a:r>
              <a:rPr sz="1000" spc="-45" dirty="0">
                <a:solidFill>
                  <a:srgbClr val="3333B2"/>
                </a:solidFill>
                <a:latin typeface="Gill Sans MT"/>
                <a:cs typeface="Gill Sans MT"/>
              </a:rPr>
              <a:t>ó</a:t>
            </a:r>
            <a:r>
              <a:rPr sz="1000" spc="-20" dirty="0">
                <a:solidFill>
                  <a:srgbClr val="3333B2"/>
                </a:solidFill>
                <a:latin typeface="Gill Sans MT"/>
                <a:cs typeface="Gill Sans MT"/>
              </a:rPr>
              <a:t>rej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dirty="0">
                <a:solidFill>
                  <a:srgbClr val="3333B2"/>
                </a:solidFill>
                <a:latin typeface="Gill Sans MT"/>
                <a:cs typeface="Gill Sans MT"/>
              </a:rPr>
              <a:t>wszystkie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5" dirty="0">
                <a:solidFill>
                  <a:srgbClr val="3333B2"/>
                </a:solidFill>
                <a:latin typeface="Gill Sans MT"/>
                <a:cs typeface="Gill Sans MT"/>
              </a:rPr>
              <a:t>cywilizacje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30" dirty="0">
                <a:solidFill>
                  <a:srgbClr val="3333B2"/>
                </a:solidFill>
                <a:latin typeface="Gill Sans MT"/>
                <a:cs typeface="Gill Sans MT"/>
              </a:rPr>
              <a:t>k</a:t>
            </a:r>
            <a:r>
              <a:rPr sz="1000" spc="-20" dirty="0">
                <a:solidFill>
                  <a:srgbClr val="3333B2"/>
                </a:solidFill>
                <a:latin typeface="Gill Sans MT"/>
                <a:cs typeface="Gill Sans MT"/>
              </a:rPr>
              <a:t>osm</a:t>
            </a:r>
            <a:r>
              <a:rPr sz="1000" spc="15" dirty="0">
                <a:solidFill>
                  <a:srgbClr val="3333B2"/>
                </a:solidFill>
                <a:latin typeface="Gill Sans MT"/>
                <a:cs typeface="Gill Sans MT"/>
              </a:rPr>
              <a:t>i</a:t>
            </a:r>
            <a:r>
              <a:rPr sz="1000" dirty="0">
                <a:solidFill>
                  <a:srgbClr val="3333B2"/>
                </a:solidFill>
                <a:latin typeface="Gill Sans MT"/>
                <a:cs typeface="Gill Sans MT"/>
              </a:rPr>
              <a:t>c</a:t>
            </a:r>
            <a:r>
              <a:rPr sz="1000" spc="-5" dirty="0">
                <a:solidFill>
                  <a:srgbClr val="3333B2"/>
                </a:solidFill>
                <a:latin typeface="Gill Sans MT"/>
                <a:cs typeface="Gill Sans MT"/>
              </a:rPr>
              <a:t>zne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10" dirty="0">
                <a:solidFill>
                  <a:srgbClr val="3333B2"/>
                </a:solidFill>
                <a:latin typeface="Gill Sans MT"/>
                <a:cs typeface="Gill Sans MT"/>
              </a:rPr>
              <a:t>istnieją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20" dirty="0">
                <a:solidFill>
                  <a:srgbClr val="3333B2"/>
                </a:solidFill>
                <a:latin typeface="Gill Sans MT"/>
                <a:cs typeface="Gill Sans MT"/>
              </a:rPr>
              <a:t>przez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dirty="0">
                <a:solidFill>
                  <a:srgbClr val="3333B2"/>
                </a:solidFill>
                <a:latin typeface="Gill Sans MT"/>
                <a:cs typeface="Gill Sans MT"/>
              </a:rPr>
              <a:t>ten</a:t>
            </a:r>
            <a:r>
              <a:rPr sz="1000" spc="50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20" dirty="0">
                <a:solidFill>
                  <a:srgbClr val="3333B2"/>
                </a:solidFill>
                <a:latin typeface="Gill Sans MT"/>
                <a:cs typeface="Gill Sans MT"/>
              </a:rPr>
              <a:t>sam</a:t>
            </a:r>
            <a:r>
              <a:rPr sz="1000" spc="55" dirty="0">
                <a:solidFill>
                  <a:srgbClr val="3333B2"/>
                </a:solidFill>
                <a:latin typeface="Gill Sans MT"/>
                <a:cs typeface="Gill Sans MT"/>
              </a:rPr>
              <a:t> </a:t>
            </a:r>
            <a:r>
              <a:rPr sz="1000" spc="-35" dirty="0">
                <a:solidFill>
                  <a:srgbClr val="3333B2"/>
                </a:solidFill>
                <a:latin typeface="Gill Sans MT"/>
                <a:cs typeface="Gill Sans MT"/>
              </a:rPr>
              <a:t>okres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294" y="479498"/>
            <a:ext cx="4994910" cy="702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950"/>
              </a:lnSpc>
            </a:pPr>
            <a:r>
              <a:rPr sz="800" spc="-20" dirty="0">
                <a:latin typeface="Arial"/>
                <a:cs typeface="Arial"/>
              </a:rPr>
              <a:t>P</a:t>
            </a:r>
            <a:r>
              <a:rPr sz="800" spc="-25" dirty="0">
                <a:latin typeface="Arial"/>
                <a:cs typeface="Arial"/>
              </a:rPr>
              <a:t>o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w</a:t>
            </a:r>
            <a:r>
              <a:rPr sz="800" spc="-30" dirty="0">
                <a:latin typeface="Arial"/>
                <a:cs typeface="Arial"/>
              </a:rPr>
              <a:t>p</a:t>
            </a:r>
            <a:r>
              <a:rPr sz="800" dirty="0">
                <a:latin typeface="Arial"/>
                <a:cs typeface="Arial"/>
              </a:rPr>
              <a:t>r</a:t>
            </a:r>
            <a:r>
              <a:rPr sz="800" spc="-25" dirty="0">
                <a:latin typeface="Arial"/>
                <a:cs typeface="Arial"/>
              </a:rPr>
              <a:t>ow</a:t>
            </a:r>
            <a:r>
              <a:rPr sz="800" spc="-20" dirty="0">
                <a:latin typeface="Arial"/>
                <a:cs typeface="Arial"/>
              </a:rPr>
              <a:t>adzeniu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danych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20" dirty="0">
                <a:latin typeface="Arial"/>
                <a:cs typeface="Arial"/>
              </a:rPr>
              <a:t>i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kliknięciu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p</a:t>
            </a:r>
            <a:r>
              <a:rPr sz="800" spc="-15" dirty="0">
                <a:latin typeface="Arial"/>
                <a:cs typeface="Arial"/>
              </a:rPr>
              <a:t>rzycisku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„Generuj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Symulację”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wyświetla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45" dirty="0">
                <a:latin typeface="Arial"/>
                <a:cs typeface="Arial"/>
              </a:rPr>
              <a:t>się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wynik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p</a:t>
            </a:r>
            <a:r>
              <a:rPr sz="800" spc="-20" dirty="0">
                <a:latin typeface="Arial"/>
                <a:cs typeface="Arial"/>
              </a:rPr>
              <a:t>ojedynczej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symulacji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wszechświata.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Kol</a:t>
            </a:r>
            <a:r>
              <a:rPr sz="800" spc="-20" dirty="0">
                <a:latin typeface="Arial"/>
                <a:cs typeface="Arial"/>
              </a:rPr>
              <a:t>o</a:t>
            </a:r>
            <a:r>
              <a:rPr sz="800" spc="-15" dirty="0">
                <a:latin typeface="Arial"/>
                <a:cs typeface="Arial"/>
              </a:rPr>
              <a:t>rem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50" dirty="0">
                <a:latin typeface="Arial"/>
                <a:cs typeface="Arial"/>
              </a:rPr>
              <a:t>sz</a:t>
            </a:r>
            <a:r>
              <a:rPr sz="800" spc="-80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rym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zaznacz</a:t>
            </a:r>
            <a:r>
              <a:rPr sz="800" spc="-40" dirty="0">
                <a:latin typeface="Arial"/>
                <a:cs typeface="Arial"/>
              </a:rPr>
              <a:t>o</a:t>
            </a:r>
            <a:r>
              <a:rPr sz="800" spc="-10" dirty="0">
                <a:latin typeface="Arial"/>
                <a:cs typeface="Arial"/>
              </a:rPr>
              <a:t>n</a:t>
            </a:r>
            <a:r>
              <a:rPr sz="800" spc="-75" dirty="0">
                <a:latin typeface="Arial"/>
                <a:cs typeface="Arial"/>
              </a:rPr>
              <a:t>e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60" dirty="0">
                <a:latin typeface="Arial"/>
                <a:cs typeface="Arial"/>
              </a:rPr>
              <a:t>są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wszystkie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cywilizacje,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20" dirty="0">
                <a:latin typeface="Arial"/>
                <a:cs typeface="Arial"/>
              </a:rPr>
              <a:t>kt</a:t>
            </a:r>
            <a:r>
              <a:rPr sz="800" spc="5" dirty="0">
                <a:latin typeface="Arial"/>
                <a:cs typeface="Arial"/>
              </a:rPr>
              <a:t>ó</a:t>
            </a:r>
            <a:r>
              <a:rPr sz="800" spc="-25" dirty="0">
                <a:latin typeface="Arial"/>
                <a:cs typeface="Arial"/>
              </a:rPr>
              <a:t>re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istniały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15" dirty="0">
                <a:latin typeface="Arial"/>
                <a:cs typeface="Arial"/>
              </a:rPr>
              <a:t>tra</a:t>
            </a:r>
            <a:r>
              <a:rPr sz="800" spc="-5" dirty="0">
                <a:latin typeface="Arial"/>
                <a:cs typeface="Arial"/>
              </a:rPr>
              <a:t>k</a:t>
            </a:r>
            <a:r>
              <a:rPr sz="800" spc="-25" dirty="0">
                <a:latin typeface="Arial"/>
                <a:cs typeface="Arial"/>
              </a:rPr>
              <a:t>cie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istnienia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wszechświat,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i="1" spc="-10" dirty="0">
                <a:latin typeface="Arial"/>
                <a:cs typeface="Arial"/>
              </a:rPr>
              <a:t>n</a:t>
            </a:r>
            <a:r>
              <a:rPr sz="900" i="1" spc="-7" baseline="-13888" dirty="0">
                <a:latin typeface="Arial"/>
                <a:cs typeface="Arial"/>
              </a:rPr>
              <a:t>civ</a:t>
            </a:r>
            <a:r>
              <a:rPr sz="900" i="1" spc="-82" baseline="-13888" dirty="0">
                <a:latin typeface="Arial"/>
                <a:cs typeface="Arial"/>
              </a:rPr>
              <a:t> </a:t>
            </a:r>
            <a:r>
              <a:rPr sz="800" spc="10" dirty="0">
                <a:latin typeface="Arial"/>
                <a:cs typeface="Arial"/>
              </a:rPr>
              <a:t>,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40" dirty="0">
                <a:latin typeface="Arial"/>
                <a:cs typeface="Arial"/>
              </a:rPr>
              <a:t>a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k</a:t>
            </a:r>
            <a:r>
              <a:rPr sz="800" spc="-10" dirty="0">
                <a:latin typeface="Arial"/>
                <a:cs typeface="Arial"/>
              </a:rPr>
              <a:t>ol</a:t>
            </a:r>
            <a:r>
              <a:rPr sz="800" spc="-35" dirty="0">
                <a:latin typeface="Arial"/>
                <a:cs typeface="Arial"/>
              </a:rPr>
              <a:t>o</a:t>
            </a:r>
            <a:r>
              <a:rPr sz="800" spc="-15" dirty="0">
                <a:latin typeface="Arial"/>
                <a:cs typeface="Arial"/>
              </a:rPr>
              <a:t>rem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30" dirty="0">
                <a:latin typeface="Arial"/>
                <a:cs typeface="Arial"/>
              </a:rPr>
              <a:t>żół</a:t>
            </a:r>
            <a:r>
              <a:rPr sz="800" spc="-5" dirty="0">
                <a:latin typeface="Arial"/>
                <a:cs typeface="Arial"/>
              </a:rPr>
              <a:t>t</a:t>
            </a:r>
            <a:r>
              <a:rPr sz="800" spc="-10" dirty="0">
                <a:latin typeface="Arial"/>
                <a:cs typeface="Arial"/>
              </a:rPr>
              <a:t>ym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zaznaczono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te,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20" dirty="0">
                <a:latin typeface="Arial"/>
                <a:cs typeface="Arial"/>
              </a:rPr>
              <a:t>kt</a:t>
            </a:r>
            <a:r>
              <a:rPr sz="800" spc="5" dirty="0">
                <a:latin typeface="Arial"/>
                <a:cs typeface="Arial"/>
              </a:rPr>
              <a:t>ó</a:t>
            </a:r>
            <a:r>
              <a:rPr sz="800" spc="-25" dirty="0">
                <a:latin typeface="Arial"/>
                <a:cs typeface="Arial"/>
              </a:rPr>
              <a:t>re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ws</a:t>
            </a:r>
            <a:r>
              <a:rPr sz="800" spc="-10" dirty="0">
                <a:latin typeface="Arial"/>
                <a:cs typeface="Arial"/>
              </a:rPr>
              <a:t>p</a:t>
            </a:r>
            <a:r>
              <a:rPr sz="800" spc="15" dirty="0">
                <a:latin typeface="Arial"/>
                <a:cs typeface="Arial"/>
              </a:rPr>
              <a:t>ółistniały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40" dirty="0">
                <a:latin typeface="Arial"/>
                <a:cs typeface="Arial"/>
              </a:rPr>
              <a:t>z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p</a:t>
            </a:r>
            <a:r>
              <a:rPr sz="800" spc="-5" dirty="0">
                <a:latin typeface="Arial"/>
                <a:cs typeface="Arial"/>
              </a:rPr>
              <a:t>rzynajmniej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jedną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inną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cywilizacją. </a:t>
            </a:r>
            <a:r>
              <a:rPr sz="800" spc="-20" dirty="0">
                <a:latin typeface="Arial"/>
                <a:cs typeface="Arial"/>
              </a:rPr>
              <a:t>Jest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30" dirty="0">
                <a:latin typeface="Arial"/>
                <a:cs typeface="Arial"/>
              </a:rPr>
              <a:t>to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55" dirty="0">
                <a:latin typeface="Arial"/>
                <a:cs typeface="Arial"/>
              </a:rPr>
              <a:t>t</a:t>
            </a:r>
            <a:r>
              <a:rPr sz="800" spc="5" dirty="0">
                <a:latin typeface="Arial"/>
                <a:cs typeface="Arial"/>
              </a:rPr>
              <a:t>yl</a:t>
            </a:r>
            <a:r>
              <a:rPr sz="800" spc="-20" dirty="0">
                <a:latin typeface="Arial"/>
                <a:cs typeface="Arial"/>
              </a:rPr>
              <a:t>k</a:t>
            </a:r>
            <a:r>
              <a:rPr sz="800" spc="-25" dirty="0">
                <a:latin typeface="Arial"/>
                <a:cs typeface="Arial"/>
              </a:rPr>
              <a:t>o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ilustracja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p</a:t>
            </a:r>
            <a:r>
              <a:rPr sz="800" spc="-20" dirty="0">
                <a:latin typeface="Arial"/>
                <a:cs typeface="Arial"/>
              </a:rPr>
              <a:t>ogląd</a:t>
            </a:r>
            <a:r>
              <a:rPr sz="800" spc="-45" dirty="0">
                <a:latin typeface="Arial"/>
                <a:cs typeface="Arial"/>
              </a:rPr>
              <a:t>o</a:t>
            </a:r>
            <a:r>
              <a:rPr sz="800" spc="-25" dirty="0">
                <a:latin typeface="Arial"/>
                <a:cs typeface="Arial"/>
              </a:rPr>
              <a:t>w</a:t>
            </a:r>
            <a:r>
              <a:rPr sz="800" spc="-15" dirty="0">
                <a:latin typeface="Arial"/>
                <a:cs typeface="Arial"/>
              </a:rPr>
              <a:t>a.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15" dirty="0">
                <a:latin typeface="Arial"/>
                <a:cs typeface="Arial"/>
              </a:rPr>
              <a:t>Przyk</a:t>
            </a:r>
            <a:r>
              <a:rPr sz="800" spc="-20" dirty="0">
                <a:latin typeface="Arial"/>
                <a:cs typeface="Arial"/>
              </a:rPr>
              <a:t>ł</a:t>
            </a:r>
            <a:r>
              <a:rPr sz="800" spc="-30" dirty="0">
                <a:latin typeface="Arial"/>
                <a:cs typeface="Arial"/>
              </a:rPr>
              <a:t>ad</a:t>
            </a:r>
            <a:r>
              <a:rPr sz="800" spc="-55" dirty="0">
                <a:latin typeface="Arial"/>
                <a:cs typeface="Arial"/>
              </a:rPr>
              <a:t>o</a:t>
            </a:r>
            <a:r>
              <a:rPr sz="800" spc="-25" dirty="0">
                <a:latin typeface="Arial"/>
                <a:cs typeface="Arial"/>
              </a:rPr>
              <a:t>wo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dla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i="1" spc="85" dirty="0">
                <a:latin typeface="Arial"/>
                <a:cs typeface="Arial"/>
              </a:rPr>
              <a:t>T</a:t>
            </a:r>
            <a:r>
              <a:rPr sz="900" i="1" spc="52" baseline="-9259" dirty="0">
                <a:latin typeface="Arial"/>
                <a:cs typeface="Arial"/>
              </a:rPr>
              <a:t>tot</a:t>
            </a:r>
            <a:r>
              <a:rPr sz="900" i="1" spc="-112" baseline="-9259" dirty="0">
                <a:latin typeface="Arial"/>
                <a:cs typeface="Arial"/>
              </a:rPr>
              <a:t> </a:t>
            </a:r>
            <a:r>
              <a:rPr sz="800" spc="185" dirty="0">
                <a:latin typeface="Arial"/>
                <a:cs typeface="Arial"/>
              </a:rPr>
              <a:t>=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4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mili</a:t>
            </a:r>
            <a:r>
              <a:rPr sz="800" spc="-20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rdy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15" dirty="0">
                <a:latin typeface="Arial"/>
                <a:cs typeface="Arial"/>
              </a:rPr>
              <a:t>lat,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i="1" spc="85" dirty="0">
                <a:latin typeface="Arial"/>
                <a:cs typeface="Arial"/>
              </a:rPr>
              <a:t>T</a:t>
            </a:r>
            <a:r>
              <a:rPr sz="900" i="1" baseline="-9259" dirty="0">
                <a:latin typeface="Arial"/>
                <a:cs typeface="Arial"/>
              </a:rPr>
              <a:t>ext</a:t>
            </a:r>
            <a:r>
              <a:rPr sz="900" i="1" spc="-112" baseline="-9259" dirty="0">
                <a:latin typeface="Arial"/>
                <a:cs typeface="Arial"/>
              </a:rPr>
              <a:t> </a:t>
            </a:r>
            <a:r>
              <a:rPr sz="800" spc="30" dirty="0">
                <a:latin typeface="Arial"/>
                <a:cs typeface="Arial"/>
              </a:rPr>
              <a:t>=100</a:t>
            </a:r>
            <a:r>
              <a:rPr sz="800" spc="55" dirty="0">
                <a:latin typeface="Arial"/>
                <a:cs typeface="Arial"/>
              </a:rPr>
              <a:t> t</a:t>
            </a:r>
            <a:r>
              <a:rPr sz="800" spc="-35" dirty="0">
                <a:latin typeface="Arial"/>
                <a:cs typeface="Arial"/>
              </a:rPr>
              <a:t>ysięc</a:t>
            </a:r>
            <a:r>
              <a:rPr sz="800" spc="-15" dirty="0">
                <a:latin typeface="Arial"/>
                <a:cs typeface="Arial"/>
              </a:rPr>
              <a:t>y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15" dirty="0">
                <a:latin typeface="Arial"/>
                <a:cs typeface="Arial"/>
              </a:rPr>
              <a:t>lat,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20" dirty="0">
                <a:latin typeface="Arial"/>
                <a:cs typeface="Arial"/>
              </a:rPr>
              <a:t>i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i="1" spc="-10" dirty="0">
                <a:latin typeface="Arial"/>
                <a:cs typeface="Arial"/>
              </a:rPr>
              <a:t>n</a:t>
            </a:r>
            <a:r>
              <a:rPr sz="900" i="1" spc="-7" baseline="-13888" dirty="0">
                <a:latin typeface="Arial"/>
                <a:cs typeface="Arial"/>
              </a:rPr>
              <a:t>civ</a:t>
            </a:r>
            <a:r>
              <a:rPr sz="900" i="1" spc="-82" baseline="-13888" dirty="0">
                <a:latin typeface="Arial"/>
                <a:cs typeface="Arial"/>
              </a:rPr>
              <a:t> </a:t>
            </a:r>
            <a:r>
              <a:rPr sz="800" spc="25" dirty="0">
                <a:latin typeface="Arial"/>
                <a:cs typeface="Arial"/>
              </a:rPr>
              <a:t>=200 </a:t>
            </a:r>
            <a:r>
              <a:rPr sz="800" spc="-30" dirty="0">
                <a:latin typeface="Arial"/>
                <a:cs typeface="Arial"/>
              </a:rPr>
              <a:t>możemy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uzys</a:t>
            </a:r>
            <a:r>
              <a:rPr sz="800" spc="-50" dirty="0">
                <a:latin typeface="Arial"/>
                <a:cs typeface="Arial"/>
              </a:rPr>
              <a:t>k</a:t>
            </a:r>
            <a:r>
              <a:rPr sz="800" spc="-35" dirty="0">
                <a:latin typeface="Arial"/>
                <a:cs typeface="Arial"/>
              </a:rPr>
              <a:t>ać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następujące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wyniki.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Kolejne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naciśnięcie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p</a:t>
            </a:r>
            <a:r>
              <a:rPr sz="800" spc="-15" dirty="0">
                <a:latin typeface="Arial"/>
                <a:cs typeface="Arial"/>
              </a:rPr>
              <a:t>rzycisku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„Generuj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Symulację”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p</a:t>
            </a:r>
            <a:r>
              <a:rPr sz="800" dirty="0">
                <a:latin typeface="Arial"/>
                <a:cs typeface="Arial"/>
              </a:rPr>
              <a:t>r</a:t>
            </a:r>
            <a:r>
              <a:rPr sz="800" spc="-25" dirty="0">
                <a:latin typeface="Arial"/>
                <a:cs typeface="Arial"/>
              </a:rPr>
              <a:t>ow</a:t>
            </a:r>
            <a:r>
              <a:rPr sz="800" spc="-15" dirty="0">
                <a:latin typeface="Arial"/>
                <a:cs typeface="Arial"/>
              </a:rPr>
              <a:t>adzi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do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inn</a:t>
            </a:r>
            <a:r>
              <a:rPr sz="800" spc="-20" dirty="0">
                <a:latin typeface="Arial"/>
                <a:cs typeface="Arial"/>
              </a:rPr>
              <a:t>y</a:t>
            </a:r>
            <a:r>
              <a:rPr sz="800" spc="-25" dirty="0">
                <a:latin typeface="Arial"/>
                <a:cs typeface="Arial"/>
              </a:rPr>
              <a:t>c</a:t>
            </a:r>
            <a:r>
              <a:rPr sz="800" spc="-10" dirty="0">
                <a:latin typeface="Arial"/>
                <a:cs typeface="Arial"/>
              </a:rPr>
              <a:t>h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uzys</a:t>
            </a:r>
            <a:r>
              <a:rPr sz="800" spc="-50" dirty="0">
                <a:latin typeface="Arial"/>
                <a:cs typeface="Arial"/>
              </a:rPr>
              <a:t>k</a:t>
            </a:r>
            <a:r>
              <a:rPr sz="800" spc="-25" dirty="0">
                <a:latin typeface="Arial"/>
                <a:cs typeface="Arial"/>
              </a:rPr>
              <a:t>anych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w</a:t>
            </a:r>
            <a:r>
              <a:rPr sz="800" spc="-65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rtości.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P</a:t>
            </a:r>
            <a:r>
              <a:rPr sz="800" spc="-35" dirty="0">
                <a:latin typeface="Arial"/>
                <a:cs typeface="Arial"/>
              </a:rPr>
              <a:t>oniższe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zrzu</a:t>
            </a:r>
            <a:r>
              <a:rPr sz="800" spc="-25" dirty="0">
                <a:latin typeface="Arial"/>
                <a:cs typeface="Arial"/>
              </a:rPr>
              <a:t>t</a:t>
            </a:r>
            <a:r>
              <a:rPr sz="800" spc="-15" dirty="0">
                <a:latin typeface="Arial"/>
                <a:cs typeface="Arial"/>
              </a:rPr>
              <a:t>y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ekranu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p</a:t>
            </a:r>
            <a:r>
              <a:rPr sz="800" spc="-5" dirty="0">
                <a:latin typeface="Arial"/>
                <a:cs typeface="Arial"/>
              </a:rPr>
              <a:t>o</a:t>
            </a:r>
            <a:r>
              <a:rPr sz="800" spc="-30" dirty="0">
                <a:latin typeface="Arial"/>
                <a:cs typeface="Arial"/>
              </a:rPr>
              <a:t>k</a:t>
            </a:r>
            <a:r>
              <a:rPr sz="800" spc="-20" dirty="0">
                <a:latin typeface="Arial"/>
                <a:cs typeface="Arial"/>
              </a:rPr>
              <a:t>azują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wyniki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dla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4-ech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kolejnych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naciśnięciu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tego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p</a:t>
            </a:r>
            <a:r>
              <a:rPr sz="800" spc="-15" dirty="0">
                <a:latin typeface="Arial"/>
                <a:cs typeface="Arial"/>
              </a:rPr>
              <a:t>rzycisku.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62075" y="1293578"/>
            <a:ext cx="1799749" cy="17794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97924" y="1293101"/>
            <a:ext cx="1799749" cy="17798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1094</Words>
  <Application>Microsoft Office PowerPoint</Application>
  <PresentationFormat>Niestandardowy</PresentationFormat>
  <Paragraphs>37</Paragraphs>
  <Slides>27</Slides>
  <Notes>26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5" baseType="lpstr">
      <vt:lpstr>Arial</vt:lpstr>
      <vt:lpstr>Bookman Old Style</vt:lpstr>
      <vt:lpstr>Calibri</vt:lpstr>
      <vt:lpstr>Courier New</vt:lpstr>
      <vt:lpstr>Gill Sans MT</vt:lpstr>
      <vt:lpstr>Lucida Sans</vt:lpstr>
      <vt:lpstr>Lucida Sans Unicode</vt:lpstr>
      <vt:lpstr>Office Theme</vt:lpstr>
      <vt:lpstr>Cywilizacje kosmiczne Materiał pomocniczy  Paweł Wajer Centrum Badań Kosmicznych Polskiej Akademii Nauk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Cywilizacje kosmiczne - Materiał pomocniczy</dc:title>
  <dc:creator>Paweł Wajer</dc:creator>
  <cp:lastModifiedBy>jpietrzak</cp:lastModifiedBy>
  <cp:revision>8</cp:revision>
  <dcterms:created xsi:type="dcterms:W3CDTF">2022-08-24T17:51:36Z</dcterms:created>
  <dcterms:modified xsi:type="dcterms:W3CDTF">2022-09-02T12:08:36Z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2022-08-24T00:00:00Z</vt:filetime>
  </property>
  <property fmtid="{D5CDD505-2E9C-101B-9397-08002B2CF9AE}" pid="3" name="LastSaved">
    <vt:filetime>2022-08-24T00:00:00Z</vt:filetime>
  </property>
</Properties>
</file>