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81" r:id="rId6"/>
    <p:sldId id="266" r:id="rId7"/>
    <p:sldId id="282" r:id="rId8"/>
    <p:sldId id="280" r:id="rId9"/>
    <p:sldId id="267" r:id="rId10"/>
    <p:sldId id="283" r:id="rId11"/>
    <p:sldId id="285" r:id="rId12"/>
    <p:sldId id="286" r:id="rId13"/>
    <p:sldId id="30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59E5C7-114B-425D-BBA4-CDC77F8FBBA9}" name="Kinga Gruszecka" initials="KG" userId="S::Kinga.Gruszecka@polsa.gov.pl::23767e0b-82cc-48fc-8311-b9ad026ce8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976"/>
    <a:srgbClr val="023875"/>
    <a:srgbClr val="B23E00"/>
    <a:srgbClr val="DEAC00"/>
    <a:srgbClr val="40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87925" autoAdjust="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0FF1E-0727-47F7-9A7A-CD378CBDE1FF}" type="datetimeFigureOut">
              <a:rPr lang="pl-PL" smtClean="0"/>
              <a:t>27.05.2022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8EBBB-8E7A-4F23-B6BE-0FD93B2E0D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60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2"/>
          <a:srcRect t="7407" b="5038"/>
          <a:stretch/>
        </p:blipFill>
        <p:spPr>
          <a:xfrm>
            <a:off x="6910195" y="5492119"/>
            <a:ext cx="878770" cy="499346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0835" y="5483245"/>
            <a:ext cx="522316" cy="51709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32946" y="5474490"/>
            <a:ext cx="868120" cy="534604"/>
          </a:xfrm>
          <a:prstGeom prst="rect">
            <a:avLst/>
          </a:prstGeom>
        </p:spPr>
      </p:pic>
      <p:sp>
        <p:nvSpPr>
          <p:cNvPr id="17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584791" y="1363942"/>
            <a:ext cx="11607209" cy="883597"/>
          </a:xfrm>
        </p:spPr>
        <p:txBody>
          <a:bodyPr/>
          <a:lstStyle>
            <a:lvl1pPr marL="0" indent="0" algn="ctr">
              <a:buNone/>
              <a:defRPr lang="pl-PL" sz="4400" kern="120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/>
              <a:t>Presentation </a:t>
            </a:r>
            <a:r>
              <a:rPr lang="pl-PL" dirty="0" err="1"/>
              <a:t>title</a:t>
            </a:r>
            <a:endParaRPr lang="en-GB" dirty="0"/>
          </a:p>
        </p:txBody>
      </p:sp>
      <p:sp>
        <p:nvSpPr>
          <p:cNvPr id="18" name="Symbol zastępczy tekstu 16"/>
          <p:cNvSpPr>
            <a:spLocks noGrp="1"/>
          </p:cNvSpPr>
          <p:nvPr>
            <p:ph type="body" sz="quarter" idx="11" hasCustomPrompt="1"/>
          </p:nvPr>
        </p:nvSpPr>
        <p:spPr>
          <a:xfrm>
            <a:off x="584792" y="3687961"/>
            <a:ext cx="11607208" cy="501267"/>
          </a:xfr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2000" kern="1200" dirty="0">
                <a:solidFill>
                  <a:srgbClr val="02387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Presenter</a:t>
            </a:r>
            <a:r>
              <a:rPr lang="pl-PL" dirty="0"/>
              <a:t>, Partner </a:t>
            </a:r>
            <a:r>
              <a:rPr lang="pl-PL" dirty="0" err="1"/>
              <a:t>Institution</a:t>
            </a:r>
            <a:r>
              <a:rPr lang="pl-PL" dirty="0"/>
              <a:t> / Company</a:t>
            </a:r>
            <a:endParaRPr lang="en-GB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3" b="12227"/>
          <a:stretch/>
        </p:blipFill>
        <p:spPr>
          <a:xfrm>
            <a:off x="8093592" y="5491905"/>
            <a:ext cx="1240518" cy="4596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92148" y="5503016"/>
            <a:ext cx="1776708" cy="406227"/>
          </a:xfrm>
          <a:prstGeom prst="rect">
            <a:avLst/>
          </a:prstGeom>
        </p:spPr>
      </p:pic>
      <p:sp>
        <p:nvSpPr>
          <p:cNvPr id="14" name="TextBox 31"/>
          <p:cNvSpPr txBox="1"/>
          <p:nvPr userDrawn="1"/>
        </p:nvSpPr>
        <p:spPr>
          <a:xfrm>
            <a:off x="1558041" y="5909243"/>
            <a:ext cx="22038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950" dirty="0">
                <a:solidFill>
                  <a:srgbClr val="404384"/>
                </a:solidFill>
              </a:rPr>
              <a:t>Project </a:t>
            </a:r>
            <a:r>
              <a:rPr lang="en-US" sz="950" dirty="0">
                <a:solidFill>
                  <a:srgbClr val="404384"/>
                </a:solidFill>
              </a:rPr>
              <a:t>2019-1-PL01-KA201-065434</a:t>
            </a:r>
          </a:p>
        </p:txBody>
      </p:sp>
      <p:cxnSp>
        <p:nvCxnSpPr>
          <p:cNvPr id="15" name="Łącznik prosty 14"/>
          <p:cNvCxnSpPr/>
          <p:nvPr userDrawn="1"/>
        </p:nvCxnSpPr>
        <p:spPr>
          <a:xfrm flipH="1">
            <a:off x="1892148" y="5957841"/>
            <a:ext cx="1776708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ymbol zastępczy tekstu 3"/>
          <p:cNvSpPr txBox="1">
            <a:spLocks/>
          </p:cNvSpPr>
          <p:nvPr userDrawn="1"/>
        </p:nvSpPr>
        <p:spPr>
          <a:xfrm>
            <a:off x="584792" y="6473672"/>
            <a:ext cx="11607208" cy="3200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/>
          </a:p>
        </p:txBody>
      </p:sp>
      <p:cxnSp>
        <p:nvCxnSpPr>
          <p:cNvPr id="19" name="Łącznik prosty 18"/>
          <p:cNvCxnSpPr/>
          <p:nvPr userDrawn="1"/>
        </p:nvCxnSpPr>
        <p:spPr>
          <a:xfrm flipH="1">
            <a:off x="1512457" y="5270262"/>
            <a:ext cx="9540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 userDrawn="1"/>
        </p:nvCxnSpPr>
        <p:spPr>
          <a:xfrm flipH="1">
            <a:off x="1533726" y="6230736"/>
            <a:ext cx="9540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 userDrawn="1"/>
        </p:nvCxnSpPr>
        <p:spPr>
          <a:xfrm rot="5400000" flipH="1">
            <a:off x="3911640" y="5727887"/>
            <a:ext cx="684000" cy="0"/>
          </a:xfrm>
          <a:prstGeom prst="line">
            <a:avLst/>
          </a:prstGeom>
          <a:ln>
            <a:solidFill>
              <a:srgbClr val="0238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az 21">
            <a:extLst>
              <a:ext uri="{FF2B5EF4-FFF2-40B4-BE49-F238E27FC236}">
                <a16:creationId xmlns:a16="http://schemas.microsoft.com/office/drawing/2014/main" id="{B19225B3-0921-4714-BE0F-638227C6B58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460" y="5279906"/>
            <a:ext cx="1586784" cy="88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189608" y="1105786"/>
            <a:ext cx="10360241" cy="5539563"/>
          </a:xfrm>
        </p:spPr>
        <p:txBody>
          <a:bodyPr/>
          <a:lstStyle>
            <a:lvl1pPr>
              <a:defRPr baseline="0"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8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89608" y="88035"/>
            <a:ext cx="9321553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62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3618" y="1709738"/>
            <a:ext cx="9773831" cy="2852737"/>
          </a:xfrm>
        </p:spPr>
        <p:txBody>
          <a:bodyPr anchor="b"/>
          <a:lstStyle>
            <a:lvl1pPr>
              <a:defRPr sz="6000">
                <a:solidFill>
                  <a:srgbClr val="015976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573618" y="4589463"/>
            <a:ext cx="9773832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1597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4313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018958" y="1360967"/>
            <a:ext cx="5181600" cy="4815996"/>
          </a:xfrm>
        </p:spPr>
        <p:txBody>
          <a:bodyPr/>
          <a:lstStyle>
            <a:lvl1pPr>
              <a:defRPr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352958" y="1360967"/>
            <a:ext cx="5181600" cy="4815996"/>
          </a:xfrm>
        </p:spPr>
        <p:txBody>
          <a:bodyPr/>
          <a:lstStyle>
            <a:lvl1pPr>
              <a:defRPr>
                <a:solidFill>
                  <a:srgbClr val="015976"/>
                </a:solidFill>
              </a:defRPr>
            </a:lvl1pPr>
            <a:lvl2pPr>
              <a:defRPr>
                <a:solidFill>
                  <a:srgbClr val="015976"/>
                </a:solidFill>
              </a:defRPr>
            </a:lvl2pPr>
            <a:lvl3pPr>
              <a:defRPr>
                <a:solidFill>
                  <a:srgbClr val="015976"/>
                </a:solidFill>
              </a:defRPr>
            </a:lvl3pPr>
            <a:lvl4pPr>
              <a:defRPr>
                <a:solidFill>
                  <a:srgbClr val="015976"/>
                </a:solidFill>
              </a:defRPr>
            </a:lvl4pPr>
            <a:lvl5pPr>
              <a:defRPr>
                <a:solidFill>
                  <a:srgbClr val="015976"/>
                </a:solidFill>
              </a:defRPr>
            </a:lvl5pPr>
          </a:lstStyle>
          <a:p>
            <a:pPr lvl="0"/>
            <a:r>
              <a:rPr lang="pl-PL" dirty="0"/>
              <a:t>Level 1</a:t>
            </a:r>
          </a:p>
          <a:p>
            <a:pPr lvl="1"/>
            <a:r>
              <a:rPr lang="pl-PL" dirty="0"/>
              <a:t>Level 2</a:t>
            </a:r>
          </a:p>
          <a:p>
            <a:pPr lvl="2"/>
            <a:r>
              <a:rPr lang="pl-PL" dirty="0"/>
              <a:t>Level 3</a:t>
            </a:r>
          </a:p>
          <a:p>
            <a:pPr lvl="3"/>
            <a:r>
              <a:rPr lang="pl-PL" dirty="0"/>
              <a:t>Level 4</a:t>
            </a:r>
          </a:p>
          <a:p>
            <a:pPr lvl="4"/>
            <a:r>
              <a:rPr lang="pl-PL" dirty="0"/>
              <a:t>Level 5</a:t>
            </a:r>
            <a:endParaRPr lang="en-GB" dirty="0"/>
          </a:p>
        </p:txBody>
      </p:sp>
      <p:sp>
        <p:nvSpPr>
          <p:cNvPr id="8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723014" y="88035"/>
            <a:ext cx="9781953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80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829340" y="88035"/>
            <a:ext cx="9473609" cy="883597"/>
          </a:xfrm>
        </p:spPr>
        <p:txBody>
          <a:bodyPr>
            <a:normAutofit/>
          </a:bodyPr>
          <a:lstStyle>
            <a:lvl1pPr marL="0" indent="0" algn="ctr">
              <a:buNone/>
              <a:defRPr lang="pl-PL" sz="4000" kern="1200" baseline="0" dirty="0" smtClean="0">
                <a:solidFill>
                  <a:srgbClr val="B23E0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1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61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1403499" y="987425"/>
            <a:ext cx="99518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79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6B1AD-FC9F-4946-81AD-BD0996E89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BCA85E-5F44-4190-B021-A60D7682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F43819-7AA4-4CEB-87E9-49BC3B325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D581-60E9-442B-99C5-4933238139F2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AFA379-BE98-48ED-B4C1-BBA2B284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488115-5763-4657-BE4F-F9611A5E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D4ED-208B-421F-9CB4-FC67588E9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560194" y="365125"/>
            <a:ext cx="97936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GB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7926" y="1825625"/>
            <a:ext cx="98758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93" y="163151"/>
            <a:ext cx="1387946" cy="3653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4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  <p:sldLayoutId id="214748366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lbin.pl/role-zespolowe-belbina/" TargetMode="External"/><Relationship Id="rId2" Type="http://schemas.openxmlformats.org/officeDocument/2006/relationships/hyperlink" Target="https://www.belbin.pl/zrob-test-belbina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lowniki/kompetencje.html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lbin.pl/role-zespolowe-belbina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584791" y="2279146"/>
            <a:ext cx="11607209" cy="1149853"/>
          </a:xfrm>
        </p:spPr>
        <p:txBody>
          <a:bodyPr>
            <a:normAutofit/>
          </a:bodyPr>
          <a:lstStyle/>
          <a:p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Praca zespołowa – ja w grupie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84792" y="3687961"/>
            <a:ext cx="11607208" cy="1149853"/>
          </a:xfrm>
        </p:spPr>
        <p:txBody>
          <a:bodyPr>
            <a:normAutofit/>
          </a:bodyPr>
          <a:lstStyle/>
          <a:p>
            <a:r>
              <a:rPr lang="pl-PL" b="1" dirty="0" err="1"/>
              <a:t>Polish</a:t>
            </a:r>
            <a:r>
              <a:rPr lang="pl-PL" b="1" dirty="0"/>
              <a:t> Space </a:t>
            </a:r>
            <a:r>
              <a:rPr lang="pl-PL" b="1" dirty="0" err="1"/>
              <a:t>Agency</a:t>
            </a:r>
            <a:r>
              <a:rPr lang="pl-PL" b="1" dirty="0"/>
              <a:t> </a:t>
            </a:r>
            <a:r>
              <a:rPr lang="pl-PL" b="1" dirty="0" err="1"/>
              <a:t>activities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25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59069-C7D7-47F5-BE29-8D509A8E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2  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C281F-E13A-4241-B90A-BF4F23F0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800" dirty="0">
                <a:solidFill>
                  <a:srgbClr val="015976"/>
                </a:solidFill>
                <a:latin typeface="+mj-lt"/>
              </a:rPr>
              <a:t>Omówienie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Sprawdźcie jakie uzupełnienia mają inne grupy. Jeżeli inne wypracujcie kompromis.</a:t>
            </a:r>
          </a:p>
          <a:p>
            <a:pPr marL="0" indent="0" algn="ctr">
              <a:buNone/>
            </a:pPr>
            <a:endParaRPr lang="pl-PL" sz="28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rgbClr val="015976"/>
                </a:solidFill>
                <a:latin typeface="+mj-lt"/>
              </a:rPr>
              <a:t>Kto w Waszej grupie był kim? Jaką rolę pełnił i dlaczego?</a:t>
            </a: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Test ról grupowych </a:t>
            </a:r>
            <a:r>
              <a:rPr lang="pl-PL" sz="1800" dirty="0">
                <a:solidFill>
                  <a:srgbClr val="015976"/>
                </a:solidFill>
                <a:latin typeface="+mj-lt"/>
                <a:hlinkClick r:id="rId2"/>
              </a:rPr>
              <a:t>https://www.belbin.pl/zrob-test-belbina/</a:t>
            </a: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8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sz="28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r">
              <a:buNone/>
            </a:pPr>
            <a:r>
              <a:rPr lang="pl-PL" sz="1400" b="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Źródło i uszczegółowienie każdej roli: </a:t>
            </a:r>
            <a:r>
              <a:rPr lang="pl-PL" sz="1400" b="1" u="sng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Tahoma" panose="020B0604030504040204" pitchFamily="34" charset="0"/>
                <a:hlinkClick r:id="rId3"/>
              </a:rPr>
              <a:t>https://www.belbin.pl/role-zespolowe-belbina/</a:t>
            </a:r>
            <a:endParaRPr lang="pl-PL" sz="1400" b="1" dirty="0">
              <a:solidFill>
                <a:srgbClr val="00843D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81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59069-C7D7-47F5-BE29-8D509A8E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3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Kosmiczny przypadek – uratuj świat  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C281F-E13A-4241-B90A-BF4F23F0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Podzielcie się na dwa zespoły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Za chwilę dostaniecie scenariusz – przeczytajcie go proszę.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Postępujcie wg zaleceń prowadzącego.</a:t>
            </a: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Na wykonanie zadania macie 60 minut.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Powodzenia Bohaterowie!</a:t>
            </a: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2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59069-C7D7-47F5-BE29-8D509A8E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3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Kosmiczny przypadek – uratuj świat  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C281F-E13A-4241-B90A-BF4F23F02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926" y="1825625"/>
            <a:ext cx="9875874" cy="466725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Dziś jest piątek</a:t>
            </a:r>
          </a:p>
          <a:p>
            <a:pPr marL="514350" indent="-514350">
              <a:buAutoNum type="arabicPeriod" startAt="2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Najszybszy wylot do LA jest w sobotę o 10:00</a:t>
            </a:r>
          </a:p>
          <a:p>
            <a:pPr marL="514350" indent="-514350">
              <a:buAutoNum type="arabicPeriod" startAt="2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Wylot w sobotę o 10:00 + 14 godzin lot = przylot w sobotę o 24:00 (czasu polskiego)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Sobota 24:00 czasu polskiego - 9 godzin (zmiana czasu na LA) = sobota 15:00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Wtorek – dzień, kiedy można kupić szarlotkę + 14:00 najwcześniejsza godzina kupna (otwarcie restauracji)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Najbliższy możliwy lot na Hawaje jest zatem w czwartek o 13:00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Wylot w czwartek o 13:00 + 6 godzin lot = Przylot 19:00 czasu LA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Przylot  w czwartek o 19:00 czasu LA to 16:00 na Hawajach (zmiana czasu na Hawajski)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Trasa 24 mile i 6 mil na godzinę  = 4 godziny drogi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Bylibyśmy na miejscu w czwartek o 20:00 - za późno, więc najszybciej możemy w piątek o 08:00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Z uwagi na przerwy w dostawie prądu najbliższy samolot transportowy może wylecieć we wtorek o 08:00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Wylot wtorek 08:00 + 20 godzin = Przylot o 4:00 w środę czasu Hawajskiego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Przylot w środę 4:00 + 12 godzin (różnica czasowa)= środa16:00 czasu polskiego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Dojazd do laboratorium to 30 minut, czyli środa, 16:30</a:t>
            </a:r>
          </a:p>
          <a:p>
            <a:pPr marL="514350" indent="-514350">
              <a:buAutoNum type="arabicPeriod" startAt="4"/>
            </a:pPr>
            <a:r>
              <a:rPr lang="pl-PL" dirty="0">
                <a:solidFill>
                  <a:srgbClr val="015976"/>
                </a:solidFill>
                <a:latin typeface="+mj-lt"/>
              </a:rPr>
              <a:t>168 godzin to 7 dni, czyli dalej środa 16:30</a:t>
            </a:r>
          </a:p>
          <a:p>
            <a:pPr marL="514350" indent="-514350">
              <a:buAutoNum type="arabicPeriod" startAt="4"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514350" indent="-514350">
              <a:buAutoNum type="arabicPeriod" startAt="4"/>
            </a:pPr>
            <a:endParaRPr lang="pl-PL" dirty="0">
              <a:solidFill>
                <a:srgbClr val="015976"/>
              </a:solidFill>
              <a:latin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A94C421-F5DE-1035-96E3-D1CEEB774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243918"/>
              </p:ext>
            </p:extLst>
          </p:nvPr>
        </p:nvGraphicFramePr>
        <p:xfrm>
          <a:off x="9077324" y="1214965"/>
          <a:ext cx="2276475" cy="146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475">
                  <a:extLst>
                    <a:ext uri="{9D8B030D-6E8A-4147-A177-3AD203B41FA5}">
                      <a16:colId xmlns:a16="http://schemas.microsoft.com/office/drawing/2014/main" val="1283770622"/>
                    </a:ext>
                  </a:extLst>
                </a:gridCol>
              </a:tblGrid>
              <a:tr h="1461559">
                <a:tc>
                  <a:txBody>
                    <a:bodyPr/>
                    <a:lstStyle/>
                    <a:p>
                      <a:pPr algn="ctr"/>
                      <a:r>
                        <a:rPr lang="pl-PL" sz="4000" dirty="0"/>
                        <a:t>ŚRODA</a:t>
                      </a:r>
                    </a:p>
                    <a:p>
                      <a:pPr algn="ctr"/>
                      <a:r>
                        <a:rPr lang="pl-PL" sz="4000" dirty="0"/>
                        <a:t>16:30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29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6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584791" y="2279146"/>
            <a:ext cx="11607209" cy="1149853"/>
          </a:xfrm>
        </p:spPr>
        <p:txBody>
          <a:bodyPr>
            <a:normAutofit/>
          </a:bodyPr>
          <a:lstStyle/>
          <a:p>
            <a:r>
              <a:rPr lang="pl-PL" sz="44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Dziękujemy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1"/>
          </p:nvPr>
        </p:nvSpPr>
        <p:spPr>
          <a:xfrm>
            <a:off x="584792" y="3687961"/>
            <a:ext cx="11607208" cy="1149853"/>
          </a:xfrm>
        </p:spPr>
        <p:txBody>
          <a:bodyPr>
            <a:normAutofit/>
          </a:bodyPr>
          <a:lstStyle/>
          <a:p>
            <a:r>
              <a:rPr lang="pl-PL" b="1" dirty="0" err="1"/>
              <a:t>Polish</a:t>
            </a:r>
            <a:r>
              <a:rPr lang="pl-PL" b="1" dirty="0"/>
              <a:t> Space </a:t>
            </a:r>
            <a:r>
              <a:rPr lang="pl-PL" b="1" dirty="0" err="1"/>
              <a:t>Agency</a:t>
            </a:r>
            <a:r>
              <a:rPr lang="pl-PL" b="1" dirty="0"/>
              <a:t> </a:t>
            </a:r>
            <a:r>
              <a:rPr lang="pl-PL" b="1" dirty="0" err="1"/>
              <a:t>activities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2017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F0913131-30A4-4FEB-8B87-BF9AEB3AB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Zastanów się czy praca zespołowa jest dla Ciebie ważna czy może jest przereklamowana?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Czy wg </a:t>
            </a:r>
            <a:r>
              <a:rPr lang="pl-PL" sz="2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Ciebie </a:t>
            </a:r>
            <a:r>
              <a:rPr lang="pl-PL" sz="2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lepiej stawiać na wielozadaniową jednostkę czy korzystać z rozproszonych kompetencji wielu osób?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pl-PL" sz="2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Zapisz kilka pierwszych myśli, skojarzeń, które przychodzą Ci do głowy. </a:t>
            </a:r>
            <a:endParaRPr lang="pl-PL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868D0FA-3B6B-4629-94F9-A442249BC5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9608" y="302003"/>
            <a:ext cx="10479478" cy="951355"/>
          </a:xfrm>
        </p:spPr>
        <p:txBody>
          <a:bodyPr/>
          <a:lstStyle/>
          <a:p>
            <a:r>
              <a:rPr lang="pl-PL" dirty="0"/>
              <a:t>Wprowadzenie</a:t>
            </a:r>
            <a:endParaRPr lang="en-US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E0833E8-39F4-4361-A93B-7F5F99C4F0B8}"/>
              </a:ext>
            </a:extLst>
          </p:cNvPr>
          <p:cNvSpPr txBox="1"/>
          <p:nvPr/>
        </p:nvSpPr>
        <p:spPr>
          <a:xfrm>
            <a:off x="1251190" y="3429000"/>
            <a:ext cx="10237076" cy="21756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6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8768EB-C5B8-439A-BBED-90C0AFA8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737" y="0"/>
            <a:ext cx="10238063" cy="1325563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Pojęcie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815AA4-1F6F-442C-A9B7-3DD84C5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572" y="1367406"/>
            <a:ext cx="9961228" cy="57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15976"/>
                </a:solidFill>
              </a:rPr>
              <a:t>A oto wyjaśnienie ze </a:t>
            </a:r>
            <a:r>
              <a:rPr lang="pl-PL" sz="2400" dirty="0">
                <a:solidFill>
                  <a:srgbClr val="01597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Słownika języka polskiego</a:t>
            </a:r>
            <a:r>
              <a:rPr lang="pl-PL" sz="2400" dirty="0">
                <a:solidFill>
                  <a:srgbClr val="015976"/>
                </a:solidFill>
              </a:rPr>
              <a:t> pod red. W. Doroszewskiego</a:t>
            </a:r>
          </a:p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B40FB-7ADE-4A58-A8AC-B84E459A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622" y="1795708"/>
            <a:ext cx="1103991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1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Praca</a:t>
            </a: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rgbClr val="015976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0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1. «celowa działalność człowieka zmierzająca do wytworzenia określonych dóbr materialnych lub kulturalnych»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0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2. «wytwór takiej działalności, zwłaszcza w dziedzinie nauki lub kultury»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0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3. «zajęcie, zatrudnienie jako źródło zarobku; też: instytucja, w której się pracuje zarobkowo»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0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4. «funkcjonowanie organizmu, narządu lub urządzenia»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800" b="0" i="0" u="none" strike="noStrike" cap="none" normalizeH="0" baseline="0" dirty="0">
                <a:ln>
                  <a:noFill/>
                </a:ln>
                <a:solidFill>
                  <a:srgbClr val="015976"/>
                </a:solidFill>
                <a:effectLst/>
                <a:latin typeface="+mj-lt"/>
              </a:rPr>
              <a:t>5. «wielkość fizyczna określająca ilość energii potrzebnej do przemieszczenia ciała materialnego w przestrzeni, równa iloczynowi wartości siły działającej na to ciało przez wartość przebytej przez nie drogi»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rgbClr val="015976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en-US" sz="1800" b="0" i="0" u="none" strike="noStrike" cap="none" normalizeH="0" baseline="0" dirty="0">
              <a:ln>
                <a:noFill/>
              </a:ln>
              <a:solidFill>
                <a:srgbClr val="015976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b="1" dirty="0">
                <a:solidFill>
                  <a:srgbClr val="015976"/>
                </a:solidFill>
                <a:latin typeface="+mj-lt"/>
              </a:rPr>
              <a:t>Zespół</a:t>
            </a:r>
            <a:endParaRPr lang="pl-PL" altLang="en-US" dirty="0">
              <a:solidFill>
                <a:srgbClr val="015976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dirty="0">
                <a:solidFill>
                  <a:srgbClr val="015976"/>
                </a:solidFill>
                <a:latin typeface="+mj-lt"/>
              </a:rPr>
              <a:t>1. «grupa ludzi wspólnie pracujących lub robiących coś w jakiejś dziedzinie»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dirty="0">
                <a:solidFill>
                  <a:srgbClr val="015976"/>
                </a:solidFill>
                <a:latin typeface="+mj-lt"/>
              </a:rPr>
              <a:t>2. «grupa rzeczy lub zjawisk stanowiących wyodrębnioną całość»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dirty="0">
                <a:solidFill>
                  <a:srgbClr val="015976"/>
                </a:solidFill>
                <a:latin typeface="+mj-lt"/>
              </a:rPr>
              <a:t>3. «skupisko roślinne tworzące pewną całość»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dirty="0">
                <a:solidFill>
                  <a:srgbClr val="015976"/>
                </a:solidFill>
                <a:latin typeface="+mj-lt"/>
              </a:rPr>
              <a:t>4. «grupa objawów lub zaburzeń związanych z jakąś chorobą»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en-US" dirty="0">
                <a:solidFill>
                  <a:srgbClr val="015976"/>
                </a:solidFill>
                <a:latin typeface="+mj-lt"/>
              </a:rPr>
              <a:t>5. «część urządzenia składającego się z elementów mająca określoną funkcję»</a:t>
            </a:r>
          </a:p>
        </p:txBody>
      </p:sp>
    </p:spTree>
    <p:extLst>
      <p:ext uri="{BB962C8B-B14F-4D97-AF65-F5344CB8AC3E}">
        <p14:creationId xmlns:p14="http://schemas.microsoft.com/office/powerpoint/2010/main" val="119674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1 – część 1 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22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Czy to tylko definicja?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925" y="1760355"/>
            <a:ext cx="9875874" cy="40293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Pomyśl z kim dawno nie pracowałaś/pracowałeś? Z kim dawno nie rozmawiałaś/rozmawiałeś? Zaproś tę osobę do ćwiczenia i stwórzcie parę. Na podstawie definicji z poprzedniego slajdu stwórzcie własną definicję pracy zespołowej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Macie na to 7 minut.</a:t>
            </a: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 upływie czasu zbierzcie informacje zapisując je razem w widocznym dla wszystkich miejscu.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C90C0AEC-7932-FF74-60E5-415A06922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07439"/>
              </p:ext>
            </p:extLst>
          </p:nvPr>
        </p:nvGraphicFramePr>
        <p:xfrm>
          <a:off x="1519059" y="3909270"/>
          <a:ext cx="9875873" cy="906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5873">
                  <a:extLst>
                    <a:ext uri="{9D8B030D-6E8A-4147-A177-3AD203B41FA5}">
                      <a16:colId xmlns:a16="http://schemas.microsoft.com/office/drawing/2014/main" val="740612164"/>
                    </a:ext>
                  </a:extLst>
                </a:gridCol>
              </a:tblGrid>
              <a:tr h="906011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pl-PL" sz="2000" dirty="0">
                        <a:solidFill>
                          <a:srgbClr val="015976"/>
                        </a:solidFill>
                      </a:endParaRPr>
                    </a:p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6515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2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1 – część 2 </a:t>
            </a:r>
            <a:b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br>
              <a:rPr lang="pl-PL" sz="22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 Czy to tylko definicja?</a:t>
            </a:r>
            <a:endParaRPr lang="en-US" sz="2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Omówienie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Co pomagało Ci, a co przeszkadzało w realizacji zadania? Zastanów się nad sobą, partnerem, otoczeniem? Jak się komunikowaliście? Czy byliście skupieni? Czy coś/ktoś inny Wam przeszkadzał/pomagał?</a:t>
            </a:r>
          </a:p>
          <a:p>
            <a:pPr marL="0" indent="0" algn="ctr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Zapiszcie wszystko, co przychodzi Wam do głowy na kartach (jedno hasło, jedna kartka)</a:t>
            </a:r>
          </a:p>
          <a:p>
            <a:pPr marL="0" indent="0" algn="ctr">
              <a:buNone/>
            </a:pP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----------------------------------------------------------------------------------------------------</a:t>
            </a:r>
          </a:p>
          <a:p>
            <a:pPr marL="0" indent="0" algn="ctr">
              <a:buNone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Stwórzcie w miejscu dla wszystkich widocznym 2 poniższe grupy i dopasowujcie do nich swoje odpowiedzi, konsultując z grupą uzasadnienie wyboru.</a:t>
            </a:r>
            <a:endParaRPr lang="pl-PL" sz="2000" dirty="0">
              <a:solidFill>
                <a:srgbClr val="015976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rgbClr val="015976"/>
              </a:solidFill>
              <a:latin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B0D98491-D16B-5392-194E-B649692BD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28975"/>
              </p:ext>
            </p:extLst>
          </p:nvPr>
        </p:nvGraphicFramePr>
        <p:xfrm>
          <a:off x="1621474" y="4813626"/>
          <a:ext cx="9671044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522">
                  <a:extLst>
                    <a:ext uri="{9D8B030D-6E8A-4147-A177-3AD203B41FA5}">
                      <a16:colId xmlns:a16="http://schemas.microsoft.com/office/drawing/2014/main" val="1534910476"/>
                    </a:ext>
                  </a:extLst>
                </a:gridCol>
                <a:gridCol w="4835522">
                  <a:extLst>
                    <a:ext uri="{9D8B030D-6E8A-4147-A177-3AD203B41FA5}">
                      <a16:colId xmlns:a16="http://schemas.microsoft.com/office/drawing/2014/main" val="30424006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b="0" dirty="0" err="1"/>
                        <a:t>Pomagacze</a:t>
                      </a:r>
                      <a:r>
                        <a:rPr lang="pl-PL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err="1"/>
                        <a:t>Przeszkadzacze</a:t>
                      </a:r>
                      <a:endParaRPr lang="pl-P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9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32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3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27A71-318A-4F90-A35F-096250882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411" y="0"/>
            <a:ext cx="9793605" cy="1325563"/>
          </a:xfrm>
        </p:spPr>
        <p:txBody>
          <a:bodyPr/>
          <a:lstStyle/>
          <a:p>
            <a:pPr algn="ctr"/>
            <a:r>
              <a:rPr lang="pl-PL" sz="4000" dirty="0" err="1">
                <a:solidFill>
                  <a:srgbClr val="B23E00"/>
                </a:solidFill>
                <a:latin typeface="+mn-lt"/>
                <a:ea typeface="+mn-ea"/>
                <a:cs typeface="+mn-cs"/>
              </a:rPr>
              <a:t>Pomagacze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36E5362-3819-309A-0FA8-6210BA1DD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39933"/>
              </p:ext>
            </p:extLst>
          </p:nvPr>
        </p:nvGraphicFramePr>
        <p:xfrm>
          <a:off x="1442904" y="1137017"/>
          <a:ext cx="9588618" cy="528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206">
                  <a:extLst>
                    <a:ext uri="{9D8B030D-6E8A-4147-A177-3AD203B41FA5}">
                      <a16:colId xmlns:a16="http://schemas.microsoft.com/office/drawing/2014/main" val="252863913"/>
                    </a:ext>
                  </a:extLst>
                </a:gridCol>
                <a:gridCol w="3196206">
                  <a:extLst>
                    <a:ext uri="{9D8B030D-6E8A-4147-A177-3AD203B41FA5}">
                      <a16:colId xmlns:a16="http://schemas.microsoft.com/office/drawing/2014/main" val="3454221962"/>
                    </a:ext>
                  </a:extLst>
                </a:gridCol>
                <a:gridCol w="3196206">
                  <a:extLst>
                    <a:ext uri="{9D8B030D-6E8A-4147-A177-3AD203B41FA5}">
                      <a16:colId xmlns:a16="http://schemas.microsoft.com/office/drawing/2014/main" val="41023151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Koncentracja na rozwiązaniach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Komfortowe warunki pracy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Informacja zwrotna i parafraza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5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Wspólna praca nad dobrą atmosferą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Otwarte traktowanie konfliktu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Uczciwość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0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Otwartość na odmienne poglądy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Drożność komunikacyjna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Jasność celów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Wykorzystanie własnych zasobów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Uczenie się na błędach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Etapowa ocena postępów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64707"/>
                  </a:ext>
                </a:extLst>
              </a:tr>
              <a:tr h="112462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Atrakcyjność zadania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Wspólne cele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Uważne słuchanie</a:t>
                      </a: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4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Zainteresowanie procesami i normami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6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Wzajemne zaufanie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+mj-lt"/>
                        </a:rPr>
                        <a:t>Wiedza ta temat swoich mocnych stron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7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F27A71-318A-4F90-A35F-096250882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244" y="0"/>
            <a:ext cx="9793605" cy="1325563"/>
          </a:xfrm>
        </p:spPr>
        <p:txBody>
          <a:bodyPr/>
          <a:lstStyle/>
          <a:p>
            <a:pPr algn="ctr"/>
            <a:r>
              <a:rPr lang="pl-PL" sz="4000" dirty="0" err="1">
                <a:solidFill>
                  <a:srgbClr val="B23E00"/>
                </a:solidFill>
                <a:latin typeface="+mn-lt"/>
                <a:ea typeface="+mn-ea"/>
                <a:cs typeface="+mn-cs"/>
              </a:rPr>
              <a:t>Przeszkadzacze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536E5362-3819-309A-0FA8-6210BA1DD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125056"/>
              </p:ext>
            </p:extLst>
          </p:nvPr>
        </p:nvGraphicFramePr>
        <p:xfrm>
          <a:off x="1417737" y="1061516"/>
          <a:ext cx="9588618" cy="552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206">
                  <a:extLst>
                    <a:ext uri="{9D8B030D-6E8A-4147-A177-3AD203B41FA5}">
                      <a16:colId xmlns:a16="http://schemas.microsoft.com/office/drawing/2014/main" val="252863913"/>
                    </a:ext>
                  </a:extLst>
                </a:gridCol>
                <a:gridCol w="3196206">
                  <a:extLst>
                    <a:ext uri="{9D8B030D-6E8A-4147-A177-3AD203B41FA5}">
                      <a16:colId xmlns:a16="http://schemas.microsoft.com/office/drawing/2014/main" val="3454221962"/>
                    </a:ext>
                  </a:extLst>
                </a:gridCol>
                <a:gridCol w="3196206">
                  <a:extLst>
                    <a:ext uri="{9D8B030D-6E8A-4147-A177-3AD203B41FA5}">
                      <a16:colId xmlns:a16="http://schemas.microsoft.com/office/drawing/2014/main" val="41023151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Koncentracja na problemie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Utajnianie konfliktów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jasnych komunikatów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56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Uznawanie swoich poglądów za jedynie słuszne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 err="1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Zadaniowanie</a:t>
                      </a: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projektu w całości, bez etapów, części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Plotkowanie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0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Podejrzliwość </a:t>
                      </a: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pewności siebie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Lider, który nie lubi pracować z innymi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4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Osoba, która lubi brylować </a:t>
                      </a: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Bycie zdolnym, ale wstydliwym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Realizacja celów własnych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64707"/>
                  </a:ext>
                </a:extLst>
              </a:tr>
              <a:tr h="112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sprzętu, narzędzi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Problemy osobiste 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4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Złe warunki pracy (za ciepło/zimno/ nieodpowiednia sala)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44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Dążenie do zdobycia uznania, współczucia lub pomocy (własnego)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Tworzenie frakcji</a:t>
                      </a:r>
                      <a:endParaRPr lang="pl-PL" sz="11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Calibri" panose="020F0502020204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87000"/>
                        </a:lnSpc>
                        <a:spcAft>
                          <a:spcPts val="1800"/>
                        </a:spcAft>
                        <a:tabLst>
                          <a:tab pos="338455" algn="l"/>
                        </a:tabLst>
                      </a:pPr>
                      <a:r>
                        <a:rPr lang="pl-PL" sz="1200" b="0" dirty="0">
                          <a:solidFill>
                            <a:srgbClr val="015976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Brak wiary w powodzenie </a:t>
                      </a:r>
                      <a:endParaRPr lang="pl-PL" sz="1200" b="0" dirty="0">
                        <a:solidFill>
                          <a:srgbClr val="015976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0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21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93956-2933-4267-9445-F99D66C05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Kilka wskazówek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EF93AD-5CFA-45A6-B8D6-FA70DC562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480" y="1817236"/>
            <a:ext cx="9369039" cy="4351338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Często słowa zmieniają swoje znaczenie, są używane niewłaściwie dlatego zawsze warto sprawdzić ich znaczenie w słowniku.</a:t>
            </a:r>
          </a:p>
          <a:p>
            <a:pPr marL="342900" indent="-342900">
              <a:buAutoNum type="arabicPeriod"/>
            </a:pP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Zakres znaczeniowy danego słowa też jest bardzo ważny. Zwłaszcza, gdy konieczna jest komunikacja w języku obcym. Dobierając słowa w obcym języku warto sprawdzić ich opisy, albo synonimy aby upewnić się, że w to właśnie słowo, którego szukamy, zwłaszcza gdy używamy go nieczęsto. Pomocne są też portale pokazujące słowa w kontekście i aplikacje typu </a:t>
            </a:r>
            <a:r>
              <a:rPr lang="pl-PL" sz="1800" dirty="0" err="1">
                <a:solidFill>
                  <a:srgbClr val="015976"/>
                </a:solidFill>
                <a:latin typeface="+mj-lt"/>
              </a:rPr>
              <a:t>Grammarly</a:t>
            </a:r>
            <a:r>
              <a:rPr lang="pl-PL" sz="1800" dirty="0">
                <a:solidFill>
                  <a:srgbClr val="015976"/>
                </a:solidFill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endParaRPr lang="pl-PL" sz="1800" dirty="0">
              <a:solidFill>
                <a:srgbClr val="015976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pl-PL" sz="1800" dirty="0">
                <a:solidFill>
                  <a:srgbClr val="015976"/>
                </a:solidFill>
                <a:latin typeface="+mj-lt"/>
              </a:rPr>
              <a:t>Zabawy słowne w miejscu pracy mogą nie być docenione, w końcu zależy nam na właściwym, czyli zgodnym z naszą intencją, odbiorze naszego komunikatu.</a:t>
            </a:r>
            <a:endParaRPr lang="en-US" sz="1800" dirty="0">
              <a:solidFill>
                <a:srgbClr val="01597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4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59069-C7D7-47F5-BE29-8D509A8E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>
                <a:solidFill>
                  <a:srgbClr val="B23E00"/>
                </a:solidFill>
                <a:latin typeface="+mn-lt"/>
                <a:ea typeface="+mn-ea"/>
                <a:cs typeface="+mn-cs"/>
              </a:rPr>
              <a:t>Zadanie 2 </a:t>
            </a:r>
            <a:endParaRPr lang="en-US" sz="4000" dirty="0">
              <a:solidFill>
                <a:srgbClr val="B23E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DC281F-E13A-4241-B90A-BF4F23F02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Podzielcie się na grupy (około 6 osób w grupie).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15976"/>
                </a:solidFill>
                <a:latin typeface="+mj-lt"/>
              </a:rPr>
              <a:t>Za chwilę dostaniecie tabelkę z brakującymi elementami dotyczącymi ról grupowych. Uzgodnijcie  gdzie powinny znajdować się dane klocki. Na wykonanie zadania macie 12 minut</a:t>
            </a: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  <a:p>
            <a:pPr marL="0" indent="0" algn="r">
              <a:buNone/>
            </a:pPr>
            <a:r>
              <a:rPr lang="pl-PL" sz="1400" b="0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Źródło i uszczegółowienie każdej roli: </a:t>
            </a:r>
            <a:r>
              <a:rPr lang="pl-PL" sz="1400" b="1" u="sng" dirty="0">
                <a:solidFill>
                  <a:srgbClr val="002060"/>
                </a:solidFill>
                <a:effectLst/>
                <a:latin typeface="Calibri Light" panose="020F0302020204030204" pitchFamily="34" charset="0"/>
                <a:ea typeface="Tahoma" panose="020B0604030504040204" pitchFamily="34" charset="0"/>
                <a:hlinkClick r:id="rId2"/>
              </a:rPr>
              <a:t>https://www.belbin.pl/role-zespolowe-belbina/</a:t>
            </a:r>
            <a:endParaRPr lang="pl-PL" sz="1400" b="1" dirty="0">
              <a:solidFill>
                <a:srgbClr val="00843D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0" indent="0" algn="ctr">
              <a:buNone/>
            </a:pPr>
            <a:endParaRPr lang="pl-PL" dirty="0">
              <a:solidFill>
                <a:srgbClr val="01597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1121691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1000</Words>
  <Application>Microsoft Office PowerPoint</Application>
  <PresentationFormat>Panoramiczny</PresentationFormat>
  <Paragraphs>173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Verdana</vt:lpstr>
      <vt:lpstr>Projekt niestandardowy</vt:lpstr>
      <vt:lpstr>Prezentacja programu PowerPoint</vt:lpstr>
      <vt:lpstr>Prezentacja programu PowerPoint</vt:lpstr>
      <vt:lpstr>Pojęcie</vt:lpstr>
      <vt:lpstr>Zadanie 1 – część 1   Czy to tylko definicja?</vt:lpstr>
      <vt:lpstr>Zadanie 1 – część 2    Czy to tylko definicja?</vt:lpstr>
      <vt:lpstr>Pomagacze</vt:lpstr>
      <vt:lpstr>Przeszkadzacze</vt:lpstr>
      <vt:lpstr>Kilka wskazówek</vt:lpstr>
      <vt:lpstr>Zadanie 2 </vt:lpstr>
      <vt:lpstr>Zadanie 2  </vt:lpstr>
      <vt:lpstr>Zadanie 3 Kosmiczny przypadek – uratuj świat  </vt:lpstr>
      <vt:lpstr>Zadanie 3 Kosmiczny przypadek – uratuj świat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 K</dc:creator>
  <cp:lastModifiedBy>Anna Gromelska</cp:lastModifiedBy>
  <cp:revision>235</cp:revision>
  <dcterms:created xsi:type="dcterms:W3CDTF">2019-10-31T10:12:58Z</dcterms:created>
  <dcterms:modified xsi:type="dcterms:W3CDTF">2022-05-27T11:25:37Z</dcterms:modified>
</cp:coreProperties>
</file>